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59" r:id="rId2"/>
    <p:sldMasterId id="2147483748" r:id="rId3"/>
    <p:sldMasterId id="2147483760" r:id="rId4"/>
    <p:sldMasterId id="2147483711" r:id="rId5"/>
    <p:sldMasterId id="2147483715" r:id="rId6"/>
    <p:sldMasterId id="2147483719" r:id="rId7"/>
    <p:sldMasterId id="2147483723" r:id="rId8"/>
    <p:sldMasterId id="2147483772" r:id="rId9"/>
  </p:sldMasterIdLst>
  <p:notesMasterIdLst>
    <p:notesMasterId r:id="rId42"/>
  </p:notesMasterIdLst>
  <p:handoutMasterIdLst>
    <p:handoutMasterId r:id="rId43"/>
  </p:handoutMasterIdLst>
  <p:sldIdLst>
    <p:sldId id="722" r:id="rId10"/>
    <p:sldId id="707" r:id="rId11"/>
    <p:sldId id="644" r:id="rId12"/>
    <p:sldId id="708" r:id="rId13"/>
    <p:sldId id="645" r:id="rId14"/>
    <p:sldId id="687" r:id="rId15"/>
    <p:sldId id="650" r:id="rId16"/>
    <p:sldId id="651" r:id="rId17"/>
    <p:sldId id="652" r:id="rId18"/>
    <p:sldId id="653" r:id="rId19"/>
    <p:sldId id="654" r:id="rId20"/>
    <p:sldId id="655" r:id="rId21"/>
    <p:sldId id="719" r:id="rId22"/>
    <p:sldId id="697" r:id="rId23"/>
    <p:sldId id="694" r:id="rId24"/>
    <p:sldId id="696" r:id="rId25"/>
    <p:sldId id="700" r:id="rId26"/>
    <p:sldId id="702" r:id="rId27"/>
    <p:sldId id="648" r:id="rId28"/>
    <p:sldId id="649" r:id="rId29"/>
    <p:sldId id="715" r:id="rId30"/>
    <p:sldId id="704" r:id="rId31"/>
    <p:sldId id="706" r:id="rId32"/>
    <p:sldId id="714" r:id="rId33"/>
    <p:sldId id="716" r:id="rId34"/>
    <p:sldId id="720" r:id="rId35"/>
    <p:sldId id="661" r:id="rId36"/>
    <p:sldId id="705" r:id="rId37"/>
    <p:sldId id="711" r:id="rId38"/>
    <p:sldId id="712" r:id="rId39"/>
    <p:sldId id="713" r:id="rId40"/>
    <p:sldId id="703" r:id="rId41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 userDrawn="1">
          <p15:clr>
            <a:srgbClr val="A4A3A4"/>
          </p15:clr>
        </p15:guide>
        <p15:guide id="2" pos="1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erson, David" initials="AD" lastIdx="0" clrIdx="0">
    <p:extLst>
      <p:ext uri="{19B8F6BF-5375-455C-9EA6-DF929625EA0E}">
        <p15:presenceInfo xmlns:p15="http://schemas.microsoft.com/office/powerpoint/2012/main" userId="S-1-5-21-2844929807-1687724802-988633214-728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53F"/>
    <a:srgbClr val="92D050"/>
    <a:srgbClr val="52852B"/>
    <a:srgbClr val="C00000"/>
    <a:srgbClr val="252525"/>
    <a:srgbClr val="282B2E"/>
    <a:srgbClr val="67A737"/>
    <a:srgbClr val="C65602"/>
    <a:srgbClr val="047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7" autoAdjust="0"/>
    <p:restoredTop sz="91418" autoAdjust="0"/>
  </p:normalViewPr>
  <p:slideViewPr>
    <p:cSldViewPr snapToGrid="0" snapToObjects="1">
      <p:cViewPr varScale="1">
        <p:scale>
          <a:sx n="80" d="100"/>
          <a:sy n="80" d="100"/>
        </p:scale>
        <p:origin x="1296" y="108"/>
      </p:cViewPr>
      <p:guideLst>
        <p:guide orient="horz" pos="336"/>
        <p:guide pos="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7FF5B3-82DF-4F60-8E17-ECFA37ABD299}" type="doc">
      <dgm:prSet loTypeId="urn:microsoft.com/office/officeart/2005/8/layout/process2" loCatId="process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7F89B86-5C54-418D-835B-A8211EF532F2}">
      <dgm:prSet custT="1"/>
      <dgm:spPr/>
      <dgm:t>
        <a:bodyPr/>
        <a:lstStyle/>
        <a:p>
          <a:pPr algn="ctr" rtl="0"/>
          <a:r>
            <a:rPr lang="en-US" sz="1600" b="1" smtClean="0">
              <a:solidFill>
                <a:srgbClr val="282B2E"/>
              </a:solidFill>
            </a:rPr>
            <a:t>How will  disruptive forces in the mobility landscape affect energy consumption in the future?</a:t>
          </a:r>
          <a:endParaRPr lang="en-US" sz="1300" b="1" dirty="0">
            <a:solidFill>
              <a:srgbClr val="282B2E"/>
            </a:solidFill>
          </a:endParaRPr>
        </a:p>
      </dgm:t>
    </dgm:pt>
    <dgm:pt modelId="{2CAA3DDC-A86E-4D26-9F01-A28DDA96D686}" type="parTrans" cxnId="{BE1FB6EC-C5DA-438C-93F8-1C7C996BAA8C}">
      <dgm:prSet/>
      <dgm:spPr/>
      <dgm:t>
        <a:bodyPr/>
        <a:lstStyle/>
        <a:p>
          <a:pPr algn="ctr"/>
          <a:endParaRPr lang="en-US">
            <a:solidFill>
              <a:srgbClr val="282B2E"/>
            </a:solidFill>
          </a:endParaRPr>
        </a:p>
      </dgm:t>
    </dgm:pt>
    <dgm:pt modelId="{07B078B6-EEFF-4CFE-AFA7-830E816998CE}" type="sibTrans" cxnId="{BE1FB6EC-C5DA-438C-93F8-1C7C996BAA8C}">
      <dgm:prSet/>
      <dgm:spPr/>
      <dgm:t>
        <a:bodyPr/>
        <a:lstStyle/>
        <a:p>
          <a:pPr algn="ctr"/>
          <a:endParaRPr lang="en-US">
            <a:solidFill>
              <a:srgbClr val="282B2E"/>
            </a:solidFill>
          </a:endParaRPr>
        </a:p>
      </dgm:t>
    </dgm:pt>
    <dgm:pt modelId="{1CF46A14-8317-4B8E-BF0A-644FF9688CA9}">
      <dgm:prSet custT="1"/>
      <dgm:spPr/>
      <dgm:t>
        <a:bodyPr/>
        <a:lstStyle/>
        <a:p>
          <a:pPr algn="ctr" rtl="0"/>
          <a:r>
            <a:rPr lang="en-US" sz="1600" b="1" dirty="0" smtClean="0">
              <a:solidFill>
                <a:srgbClr val="282B2E"/>
              </a:solidFill>
            </a:rPr>
            <a:t>What opportunities exist to enable and/or encourage deep gains in energy efficiency?</a:t>
          </a:r>
          <a:endParaRPr lang="en-US" sz="1600" b="1" dirty="0">
            <a:solidFill>
              <a:srgbClr val="282B2E"/>
            </a:solidFill>
          </a:endParaRPr>
        </a:p>
      </dgm:t>
    </dgm:pt>
    <dgm:pt modelId="{087CE095-D8C6-4A5E-91A4-4A11B7708377}" type="parTrans" cxnId="{6E1EDC4D-2D42-4E46-B7B9-B96DB8FBA949}">
      <dgm:prSet/>
      <dgm:spPr/>
      <dgm:t>
        <a:bodyPr/>
        <a:lstStyle/>
        <a:p>
          <a:pPr algn="ctr"/>
          <a:endParaRPr lang="en-US">
            <a:solidFill>
              <a:srgbClr val="282B2E"/>
            </a:solidFill>
          </a:endParaRPr>
        </a:p>
      </dgm:t>
    </dgm:pt>
    <dgm:pt modelId="{6FD2777F-059C-4EDC-8D44-579A004EA6D5}" type="sibTrans" cxnId="{6E1EDC4D-2D42-4E46-B7B9-B96DB8FBA949}">
      <dgm:prSet/>
      <dgm:spPr/>
      <dgm:t>
        <a:bodyPr/>
        <a:lstStyle/>
        <a:p>
          <a:pPr algn="ctr"/>
          <a:endParaRPr lang="en-US">
            <a:solidFill>
              <a:srgbClr val="282B2E"/>
            </a:solidFill>
          </a:endParaRPr>
        </a:p>
      </dgm:t>
    </dgm:pt>
    <dgm:pt modelId="{E075CE96-7BFD-4C68-A17E-F9F8B5BD4A72}">
      <dgm:prSet custT="1"/>
      <dgm:spPr/>
      <dgm:t>
        <a:bodyPr/>
        <a:lstStyle/>
        <a:p>
          <a:pPr algn="ctr" rtl="0"/>
          <a:r>
            <a:rPr lang="en-US" sz="1600" b="1" smtClean="0">
              <a:solidFill>
                <a:srgbClr val="282B2E"/>
              </a:solidFill>
            </a:rPr>
            <a:t>What are the most promising system-level innovations that provide the biggest levers?</a:t>
          </a:r>
          <a:endParaRPr lang="en-US" sz="1600" b="1" dirty="0">
            <a:solidFill>
              <a:srgbClr val="282B2E"/>
            </a:solidFill>
          </a:endParaRPr>
        </a:p>
      </dgm:t>
    </dgm:pt>
    <dgm:pt modelId="{86EB7F68-800F-4161-BB59-E52DA72E42D3}" type="parTrans" cxnId="{F918BDF2-97D1-4DBD-ABDF-31F04F80FEB0}">
      <dgm:prSet/>
      <dgm:spPr/>
      <dgm:t>
        <a:bodyPr/>
        <a:lstStyle/>
        <a:p>
          <a:pPr algn="ctr"/>
          <a:endParaRPr lang="en-US">
            <a:solidFill>
              <a:srgbClr val="282B2E"/>
            </a:solidFill>
          </a:endParaRPr>
        </a:p>
      </dgm:t>
    </dgm:pt>
    <dgm:pt modelId="{93DC8B26-7B58-48BA-8508-F1C8D344940F}" type="sibTrans" cxnId="{F918BDF2-97D1-4DBD-ABDF-31F04F80FEB0}">
      <dgm:prSet/>
      <dgm:spPr/>
      <dgm:t>
        <a:bodyPr/>
        <a:lstStyle/>
        <a:p>
          <a:pPr algn="ctr"/>
          <a:endParaRPr lang="en-US">
            <a:solidFill>
              <a:srgbClr val="282B2E"/>
            </a:solidFill>
          </a:endParaRPr>
        </a:p>
      </dgm:t>
    </dgm:pt>
    <dgm:pt modelId="{6F473185-9F57-4D76-BBB3-DE257E04510D}">
      <dgm:prSet custT="1"/>
      <dgm:spPr/>
      <dgm:t>
        <a:bodyPr/>
        <a:lstStyle/>
        <a:p>
          <a:pPr algn="ctr" rtl="0"/>
          <a:r>
            <a:rPr lang="en-US" sz="1600" b="1" smtClean="0">
              <a:solidFill>
                <a:srgbClr val="282B2E"/>
              </a:solidFill>
            </a:rPr>
            <a:t>How can we better understand and leverage how travelers make mobility decisions?  </a:t>
          </a:r>
          <a:endParaRPr lang="en-US" sz="1600" b="1" dirty="0">
            <a:solidFill>
              <a:srgbClr val="282B2E"/>
            </a:solidFill>
          </a:endParaRPr>
        </a:p>
      </dgm:t>
    </dgm:pt>
    <dgm:pt modelId="{7C957D4B-EF47-4A9D-9090-332A6F0BE35B}" type="parTrans" cxnId="{B71E7954-AFAF-4A25-A358-D63835C41A8C}">
      <dgm:prSet/>
      <dgm:spPr/>
      <dgm:t>
        <a:bodyPr/>
        <a:lstStyle/>
        <a:p>
          <a:pPr algn="ctr"/>
          <a:endParaRPr lang="en-US">
            <a:solidFill>
              <a:srgbClr val="282B2E"/>
            </a:solidFill>
          </a:endParaRPr>
        </a:p>
      </dgm:t>
    </dgm:pt>
    <dgm:pt modelId="{181B29B2-6C9F-4A10-BAF5-C535F30D45A0}" type="sibTrans" cxnId="{B71E7954-AFAF-4A25-A358-D63835C41A8C}">
      <dgm:prSet/>
      <dgm:spPr/>
      <dgm:t>
        <a:bodyPr/>
        <a:lstStyle/>
        <a:p>
          <a:pPr algn="ctr"/>
          <a:endParaRPr lang="en-US">
            <a:solidFill>
              <a:srgbClr val="282B2E"/>
            </a:solidFill>
          </a:endParaRPr>
        </a:p>
      </dgm:t>
    </dgm:pt>
    <dgm:pt modelId="{1C53B5FE-D1EA-4187-AF0C-75F6F41B0978}">
      <dgm:prSet custT="1"/>
      <dgm:spPr>
        <a:solidFill>
          <a:srgbClr val="FFC000"/>
        </a:solidFill>
      </dgm:spPr>
      <dgm:t>
        <a:bodyPr/>
        <a:lstStyle/>
        <a:p>
          <a:pPr algn="ctr" rtl="0"/>
          <a:r>
            <a:rPr lang="en-US" sz="1800" b="1" i="1" dirty="0" smtClean="0">
              <a:solidFill>
                <a:srgbClr val="282B2E"/>
              </a:solidFill>
            </a:rPr>
            <a:t>How can we better support and encourage a maximum-mobility, minimum-energy future?</a:t>
          </a:r>
          <a:endParaRPr lang="en-US" sz="1800" b="1" i="1" dirty="0">
            <a:solidFill>
              <a:srgbClr val="282B2E"/>
            </a:solidFill>
          </a:endParaRPr>
        </a:p>
      </dgm:t>
    </dgm:pt>
    <dgm:pt modelId="{F86A29D0-5CB1-4B66-B66C-8AC53C98691A}" type="parTrans" cxnId="{2D884872-75A0-43BE-A5DF-19B3C074C3BA}">
      <dgm:prSet/>
      <dgm:spPr/>
      <dgm:t>
        <a:bodyPr/>
        <a:lstStyle/>
        <a:p>
          <a:pPr algn="ctr"/>
          <a:endParaRPr lang="en-US">
            <a:solidFill>
              <a:srgbClr val="282B2E"/>
            </a:solidFill>
          </a:endParaRPr>
        </a:p>
      </dgm:t>
    </dgm:pt>
    <dgm:pt modelId="{8A3961B5-D348-47D1-B575-1201C400A72E}" type="sibTrans" cxnId="{2D884872-75A0-43BE-A5DF-19B3C074C3BA}">
      <dgm:prSet/>
      <dgm:spPr/>
      <dgm:t>
        <a:bodyPr/>
        <a:lstStyle/>
        <a:p>
          <a:pPr algn="ctr"/>
          <a:endParaRPr lang="en-US">
            <a:solidFill>
              <a:srgbClr val="282B2E"/>
            </a:solidFill>
          </a:endParaRPr>
        </a:p>
      </dgm:t>
    </dgm:pt>
    <dgm:pt modelId="{9A16BFBC-1A1E-4B45-B2FD-C462193AF21E}" type="pres">
      <dgm:prSet presAssocID="{577FF5B3-82DF-4F60-8E17-ECFA37ABD299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F8658C-192C-41A8-ABCE-238BC14EC7E4}" type="pres">
      <dgm:prSet presAssocID="{47F89B86-5C54-418D-835B-A8211EF532F2}" presName="node" presStyleLbl="node1" presStyleIdx="0" presStyleCnt="5" custScaleX="1228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66F26C-0A35-4919-985F-D912939D2A7F}" type="pres">
      <dgm:prSet presAssocID="{07B078B6-EEFF-4CFE-AFA7-830E816998C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E092E421-A347-40C7-B99C-61B245769B9B}" type="pres">
      <dgm:prSet presAssocID="{07B078B6-EEFF-4CFE-AFA7-830E816998C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E595C60-6044-4966-A4B9-DFA9EDC1805A}" type="pres">
      <dgm:prSet presAssocID="{1CF46A14-8317-4B8E-BF0A-644FF9688CA9}" presName="node" presStyleLbl="node1" presStyleIdx="1" presStyleCnt="5" custScaleX="1228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72D97-116C-417B-8171-09C057DE3192}" type="pres">
      <dgm:prSet presAssocID="{6FD2777F-059C-4EDC-8D44-579A004EA6D5}" presName="sibTrans" presStyleLbl="sibTrans2D1" presStyleIdx="1" presStyleCnt="4"/>
      <dgm:spPr/>
      <dgm:t>
        <a:bodyPr/>
        <a:lstStyle/>
        <a:p>
          <a:endParaRPr lang="en-US"/>
        </a:p>
      </dgm:t>
    </dgm:pt>
    <dgm:pt modelId="{477960C9-4C94-4222-9024-2F3B0D0133C4}" type="pres">
      <dgm:prSet presAssocID="{6FD2777F-059C-4EDC-8D44-579A004EA6D5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CD5C5190-945D-496A-BDC4-FD0BA8909E2F}" type="pres">
      <dgm:prSet presAssocID="{E075CE96-7BFD-4C68-A17E-F9F8B5BD4A72}" presName="node" presStyleLbl="node1" presStyleIdx="2" presStyleCnt="5" custScaleX="1228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2F5A3F-7B5B-4BE9-B676-9204FC77B5F3}" type="pres">
      <dgm:prSet presAssocID="{93DC8B26-7B58-48BA-8508-F1C8D344940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9CF62C90-6DED-4FE6-9CAE-08BED414B506}" type="pres">
      <dgm:prSet presAssocID="{93DC8B26-7B58-48BA-8508-F1C8D344940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7E99E49-D7EF-4E67-AD3A-AB902560CA3C}" type="pres">
      <dgm:prSet presAssocID="{6F473185-9F57-4D76-BBB3-DE257E04510D}" presName="node" presStyleLbl="node1" presStyleIdx="3" presStyleCnt="5" custScaleX="1228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DD793-AA8D-4F6C-8EE5-74FF5E3CA215}" type="pres">
      <dgm:prSet presAssocID="{181B29B2-6C9F-4A10-BAF5-C535F30D45A0}" presName="sibTrans" presStyleLbl="sibTrans2D1" presStyleIdx="3" presStyleCnt="4"/>
      <dgm:spPr/>
      <dgm:t>
        <a:bodyPr/>
        <a:lstStyle/>
        <a:p>
          <a:endParaRPr lang="en-US"/>
        </a:p>
      </dgm:t>
    </dgm:pt>
    <dgm:pt modelId="{0415452F-1C94-464C-BFEC-1A7D66FA44A7}" type="pres">
      <dgm:prSet presAssocID="{181B29B2-6C9F-4A10-BAF5-C535F30D45A0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74A41A38-7C28-4483-8803-9CFD6CA6B5F4}" type="pres">
      <dgm:prSet presAssocID="{1C53B5FE-D1EA-4187-AF0C-75F6F41B0978}" presName="node" presStyleLbl="node1" presStyleIdx="4" presStyleCnt="5" custScaleX="122897" custScaleY="1325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1E7954-AFAF-4A25-A358-D63835C41A8C}" srcId="{577FF5B3-82DF-4F60-8E17-ECFA37ABD299}" destId="{6F473185-9F57-4D76-BBB3-DE257E04510D}" srcOrd="3" destOrd="0" parTransId="{7C957D4B-EF47-4A9D-9090-332A6F0BE35B}" sibTransId="{181B29B2-6C9F-4A10-BAF5-C535F30D45A0}"/>
    <dgm:cxn modelId="{ACE43568-D917-43AD-B13A-8D23606DDD0C}" type="presOf" srcId="{6FD2777F-059C-4EDC-8D44-579A004EA6D5}" destId="{477960C9-4C94-4222-9024-2F3B0D0133C4}" srcOrd="1" destOrd="0" presId="urn:microsoft.com/office/officeart/2005/8/layout/process2"/>
    <dgm:cxn modelId="{D08F26BB-A90D-41F5-B037-B3A819B226CC}" type="presOf" srcId="{93DC8B26-7B58-48BA-8508-F1C8D344940F}" destId="{9CF62C90-6DED-4FE6-9CAE-08BED414B506}" srcOrd="1" destOrd="0" presId="urn:microsoft.com/office/officeart/2005/8/layout/process2"/>
    <dgm:cxn modelId="{214F445E-1467-4CC6-A578-F7CA7941F075}" type="presOf" srcId="{93DC8B26-7B58-48BA-8508-F1C8D344940F}" destId="{232F5A3F-7B5B-4BE9-B676-9204FC77B5F3}" srcOrd="0" destOrd="0" presId="urn:microsoft.com/office/officeart/2005/8/layout/process2"/>
    <dgm:cxn modelId="{5882FB8C-FEBD-4377-AA3E-CF4FB0E5396C}" type="presOf" srcId="{181B29B2-6C9F-4A10-BAF5-C535F30D45A0}" destId="{0415452F-1C94-464C-BFEC-1A7D66FA44A7}" srcOrd="1" destOrd="0" presId="urn:microsoft.com/office/officeart/2005/8/layout/process2"/>
    <dgm:cxn modelId="{5FBBF608-BE6D-4747-ADB1-5264B4BD9265}" type="presOf" srcId="{181B29B2-6C9F-4A10-BAF5-C535F30D45A0}" destId="{5F7DD793-AA8D-4F6C-8EE5-74FF5E3CA215}" srcOrd="0" destOrd="0" presId="urn:microsoft.com/office/officeart/2005/8/layout/process2"/>
    <dgm:cxn modelId="{FE818A5C-0D26-4B8C-9A1D-FF1F72E56A62}" type="presOf" srcId="{6F473185-9F57-4D76-BBB3-DE257E04510D}" destId="{A7E99E49-D7EF-4E67-AD3A-AB902560CA3C}" srcOrd="0" destOrd="0" presId="urn:microsoft.com/office/officeart/2005/8/layout/process2"/>
    <dgm:cxn modelId="{CA3416E2-7326-4905-9F24-08DC7536BAD2}" type="presOf" srcId="{577FF5B3-82DF-4F60-8E17-ECFA37ABD299}" destId="{9A16BFBC-1A1E-4B45-B2FD-C462193AF21E}" srcOrd="0" destOrd="0" presId="urn:microsoft.com/office/officeart/2005/8/layout/process2"/>
    <dgm:cxn modelId="{7705F8CA-15FF-4427-A830-EEC4F9BF6884}" type="presOf" srcId="{07B078B6-EEFF-4CFE-AFA7-830E816998CE}" destId="{F366F26C-0A35-4919-985F-D912939D2A7F}" srcOrd="0" destOrd="0" presId="urn:microsoft.com/office/officeart/2005/8/layout/process2"/>
    <dgm:cxn modelId="{460038DE-4410-4FC1-9354-B96B110B1F98}" type="presOf" srcId="{E075CE96-7BFD-4C68-A17E-F9F8B5BD4A72}" destId="{CD5C5190-945D-496A-BDC4-FD0BA8909E2F}" srcOrd="0" destOrd="0" presId="urn:microsoft.com/office/officeart/2005/8/layout/process2"/>
    <dgm:cxn modelId="{B5A27A4F-69D6-4281-9B36-EF07C9229376}" type="presOf" srcId="{47F89B86-5C54-418D-835B-A8211EF532F2}" destId="{52F8658C-192C-41A8-ABCE-238BC14EC7E4}" srcOrd="0" destOrd="0" presId="urn:microsoft.com/office/officeart/2005/8/layout/process2"/>
    <dgm:cxn modelId="{BE1FB6EC-C5DA-438C-93F8-1C7C996BAA8C}" srcId="{577FF5B3-82DF-4F60-8E17-ECFA37ABD299}" destId="{47F89B86-5C54-418D-835B-A8211EF532F2}" srcOrd="0" destOrd="0" parTransId="{2CAA3DDC-A86E-4D26-9F01-A28DDA96D686}" sibTransId="{07B078B6-EEFF-4CFE-AFA7-830E816998CE}"/>
    <dgm:cxn modelId="{2D884872-75A0-43BE-A5DF-19B3C074C3BA}" srcId="{577FF5B3-82DF-4F60-8E17-ECFA37ABD299}" destId="{1C53B5FE-D1EA-4187-AF0C-75F6F41B0978}" srcOrd="4" destOrd="0" parTransId="{F86A29D0-5CB1-4B66-B66C-8AC53C98691A}" sibTransId="{8A3961B5-D348-47D1-B575-1201C400A72E}"/>
    <dgm:cxn modelId="{5456BAD5-092F-4033-A700-59306C461C52}" type="presOf" srcId="{07B078B6-EEFF-4CFE-AFA7-830E816998CE}" destId="{E092E421-A347-40C7-B99C-61B245769B9B}" srcOrd="1" destOrd="0" presId="urn:microsoft.com/office/officeart/2005/8/layout/process2"/>
    <dgm:cxn modelId="{F918BDF2-97D1-4DBD-ABDF-31F04F80FEB0}" srcId="{577FF5B3-82DF-4F60-8E17-ECFA37ABD299}" destId="{E075CE96-7BFD-4C68-A17E-F9F8B5BD4A72}" srcOrd="2" destOrd="0" parTransId="{86EB7F68-800F-4161-BB59-E52DA72E42D3}" sibTransId="{93DC8B26-7B58-48BA-8508-F1C8D344940F}"/>
    <dgm:cxn modelId="{42F36838-3055-4C9F-869E-36401BA08E6A}" type="presOf" srcId="{6FD2777F-059C-4EDC-8D44-579A004EA6D5}" destId="{25D72D97-116C-417B-8171-09C057DE3192}" srcOrd="0" destOrd="0" presId="urn:microsoft.com/office/officeart/2005/8/layout/process2"/>
    <dgm:cxn modelId="{6E1EDC4D-2D42-4E46-B7B9-B96DB8FBA949}" srcId="{577FF5B3-82DF-4F60-8E17-ECFA37ABD299}" destId="{1CF46A14-8317-4B8E-BF0A-644FF9688CA9}" srcOrd="1" destOrd="0" parTransId="{087CE095-D8C6-4A5E-91A4-4A11B7708377}" sibTransId="{6FD2777F-059C-4EDC-8D44-579A004EA6D5}"/>
    <dgm:cxn modelId="{53284FBA-695D-4645-B86B-2EE033E8D46C}" type="presOf" srcId="{1C53B5FE-D1EA-4187-AF0C-75F6F41B0978}" destId="{74A41A38-7C28-4483-8803-9CFD6CA6B5F4}" srcOrd="0" destOrd="0" presId="urn:microsoft.com/office/officeart/2005/8/layout/process2"/>
    <dgm:cxn modelId="{48FBA216-4E12-4B8A-9D4A-3B51D8D96778}" type="presOf" srcId="{1CF46A14-8317-4B8E-BF0A-644FF9688CA9}" destId="{7E595C60-6044-4966-A4B9-DFA9EDC1805A}" srcOrd="0" destOrd="0" presId="urn:microsoft.com/office/officeart/2005/8/layout/process2"/>
    <dgm:cxn modelId="{B81C18E9-01AD-4793-93DF-F1154210F990}" type="presParOf" srcId="{9A16BFBC-1A1E-4B45-B2FD-C462193AF21E}" destId="{52F8658C-192C-41A8-ABCE-238BC14EC7E4}" srcOrd="0" destOrd="0" presId="urn:microsoft.com/office/officeart/2005/8/layout/process2"/>
    <dgm:cxn modelId="{5E227124-7D43-4730-93B2-45F60B8A6E31}" type="presParOf" srcId="{9A16BFBC-1A1E-4B45-B2FD-C462193AF21E}" destId="{F366F26C-0A35-4919-985F-D912939D2A7F}" srcOrd="1" destOrd="0" presId="urn:microsoft.com/office/officeart/2005/8/layout/process2"/>
    <dgm:cxn modelId="{D52C63E6-87FB-4A98-9C2E-8B612F83F4A5}" type="presParOf" srcId="{F366F26C-0A35-4919-985F-D912939D2A7F}" destId="{E092E421-A347-40C7-B99C-61B245769B9B}" srcOrd="0" destOrd="0" presId="urn:microsoft.com/office/officeart/2005/8/layout/process2"/>
    <dgm:cxn modelId="{E1F7873B-876A-4E72-A7E5-D974B3C34332}" type="presParOf" srcId="{9A16BFBC-1A1E-4B45-B2FD-C462193AF21E}" destId="{7E595C60-6044-4966-A4B9-DFA9EDC1805A}" srcOrd="2" destOrd="0" presId="urn:microsoft.com/office/officeart/2005/8/layout/process2"/>
    <dgm:cxn modelId="{24CA686B-4472-47B7-A835-222C3882F264}" type="presParOf" srcId="{9A16BFBC-1A1E-4B45-B2FD-C462193AF21E}" destId="{25D72D97-116C-417B-8171-09C057DE3192}" srcOrd="3" destOrd="0" presId="urn:microsoft.com/office/officeart/2005/8/layout/process2"/>
    <dgm:cxn modelId="{F57A15DA-39EB-46B6-9723-F20BB045557F}" type="presParOf" srcId="{25D72D97-116C-417B-8171-09C057DE3192}" destId="{477960C9-4C94-4222-9024-2F3B0D0133C4}" srcOrd="0" destOrd="0" presId="urn:microsoft.com/office/officeart/2005/8/layout/process2"/>
    <dgm:cxn modelId="{D391EC8B-84A3-493D-B21B-902DC71CEAB0}" type="presParOf" srcId="{9A16BFBC-1A1E-4B45-B2FD-C462193AF21E}" destId="{CD5C5190-945D-496A-BDC4-FD0BA8909E2F}" srcOrd="4" destOrd="0" presId="urn:microsoft.com/office/officeart/2005/8/layout/process2"/>
    <dgm:cxn modelId="{1A2E5488-B8AE-422E-A76C-6CDADAEBB81A}" type="presParOf" srcId="{9A16BFBC-1A1E-4B45-B2FD-C462193AF21E}" destId="{232F5A3F-7B5B-4BE9-B676-9204FC77B5F3}" srcOrd="5" destOrd="0" presId="urn:microsoft.com/office/officeart/2005/8/layout/process2"/>
    <dgm:cxn modelId="{2AF1CDD9-B973-4F27-B237-A3DE1F5D8B91}" type="presParOf" srcId="{232F5A3F-7B5B-4BE9-B676-9204FC77B5F3}" destId="{9CF62C90-6DED-4FE6-9CAE-08BED414B506}" srcOrd="0" destOrd="0" presId="urn:microsoft.com/office/officeart/2005/8/layout/process2"/>
    <dgm:cxn modelId="{265B54A8-D077-46C2-8AF1-0675047D570B}" type="presParOf" srcId="{9A16BFBC-1A1E-4B45-B2FD-C462193AF21E}" destId="{A7E99E49-D7EF-4E67-AD3A-AB902560CA3C}" srcOrd="6" destOrd="0" presId="urn:microsoft.com/office/officeart/2005/8/layout/process2"/>
    <dgm:cxn modelId="{44A1DDD1-E367-4EDE-9ED0-514727ECE218}" type="presParOf" srcId="{9A16BFBC-1A1E-4B45-B2FD-C462193AF21E}" destId="{5F7DD793-AA8D-4F6C-8EE5-74FF5E3CA215}" srcOrd="7" destOrd="0" presId="urn:microsoft.com/office/officeart/2005/8/layout/process2"/>
    <dgm:cxn modelId="{08BEE481-BE28-44C8-8F64-C21B90D27081}" type="presParOf" srcId="{5F7DD793-AA8D-4F6C-8EE5-74FF5E3CA215}" destId="{0415452F-1C94-464C-BFEC-1A7D66FA44A7}" srcOrd="0" destOrd="0" presId="urn:microsoft.com/office/officeart/2005/8/layout/process2"/>
    <dgm:cxn modelId="{151A69ED-0735-4F08-85AF-5E19A280CDBD}" type="presParOf" srcId="{9A16BFBC-1A1E-4B45-B2FD-C462193AF21E}" destId="{74A41A38-7C28-4483-8803-9CFD6CA6B5F4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1A13CA-132D-4773-BFC6-C95060367CE8}" type="doc">
      <dgm:prSet loTypeId="urn:microsoft.com/office/officeart/2011/layout/HexagonRadial" loCatId="officeonlin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10978E3-780B-4A62-9ED8-EC6B1B9B017C}">
      <dgm:prSet phldrT="[Text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800" b="0" dirty="0" smtClean="0">
              <a:solidFill>
                <a:schemeClr val="bg1"/>
              </a:solidFill>
            </a:rPr>
            <a:t>Energy Efficient Mobility Systems</a:t>
          </a:r>
          <a:endParaRPr lang="en-US" sz="2800" b="0" dirty="0">
            <a:solidFill>
              <a:schemeClr val="bg1"/>
            </a:solidFill>
          </a:endParaRPr>
        </a:p>
      </dgm:t>
    </dgm:pt>
    <dgm:pt modelId="{402AF374-346C-4F67-B5C9-9B4C91B011CF}" type="parTrans" cxnId="{6073B0AA-4125-46D2-9590-527CBB486D7B}">
      <dgm:prSet/>
      <dgm:spPr/>
      <dgm:t>
        <a:bodyPr/>
        <a:lstStyle/>
        <a:p>
          <a:endParaRPr lang="en-US"/>
        </a:p>
      </dgm:t>
    </dgm:pt>
    <dgm:pt modelId="{50169CDD-7AF0-49E3-A987-F169E2D4E37D}" type="sibTrans" cxnId="{6073B0AA-4125-46D2-9590-527CBB486D7B}">
      <dgm:prSet/>
      <dgm:spPr/>
      <dgm:t>
        <a:bodyPr/>
        <a:lstStyle/>
        <a:p>
          <a:endParaRPr lang="en-US"/>
        </a:p>
      </dgm:t>
    </dgm:pt>
    <dgm:pt modelId="{5CE172B3-59D8-4759-9A75-941EB5314A5F}">
      <dgm:prSet phldrT="[Text]"/>
      <dgm:spPr>
        <a:solidFill>
          <a:schemeClr val="bg1"/>
        </a:solidFill>
        <a:ln>
          <a:solidFill>
            <a:schemeClr val="accent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13C6EBEA-F1C9-47A1-A13B-52F818840E81}" type="parTrans" cxnId="{AB026F92-F6F6-4F3B-9DC5-6AE83053338F}">
      <dgm:prSet/>
      <dgm:spPr/>
      <dgm:t>
        <a:bodyPr/>
        <a:lstStyle/>
        <a:p>
          <a:endParaRPr lang="en-US"/>
        </a:p>
      </dgm:t>
    </dgm:pt>
    <dgm:pt modelId="{5B6C79D1-854E-4B36-BCDA-56E10D2FF9D7}" type="sibTrans" cxnId="{AB026F92-F6F6-4F3B-9DC5-6AE83053338F}">
      <dgm:prSet/>
      <dgm:spPr/>
      <dgm:t>
        <a:bodyPr/>
        <a:lstStyle/>
        <a:p>
          <a:endParaRPr lang="en-US"/>
        </a:p>
      </dgm:t>
    </dgm:pt>
    <dgm:pt modelId="{58A7D373-2D68-4534-A002-67AD0D0CAEA0}">
      <dgm:prSet phldrT="[Text]" custT="1"/>
      <dgm:spPr>
        <a:solidFill>
          <a:schemeClr val="bg1"/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1600" dirty="0" smtClean="0"/>
        </a:p>
      </dgm:t>
    </dgm:pt>
    <dgm:pt modelId="{06CFF442-2690-4136-8F8B-BD125B54DB29}" type="parTrans" cxnId="{598C37E8-8A67-4E4F-92F8-00D9880E3D98}">
      <dgm:prSet/>
      <dgm:spPr/>
      <dgm:t>
        <a:bodyPr/>
        <a:lstStyle/>
        <a:p>
          <a:endParaRPr lang="en-US"/>
        </a:p>
      </dgm:t>
    </dgm:pt>
    <dgm:pt modelId="{EDCECF3B-009A-40D6-9731-8726808CC8A5}" type="sibTrans" cxnId="{598C37E8-8A67-4E4F-92F8-00D9880E3D98}">
      <dgm:prSet/>
      <dgm:spPr/>
      <dgm:t>
        <a:bodyPr/>
        <a:lstStyle/>
        <a:p>
          <a:endParaRPr lang="en-US"/>
        </a:p>
      </dgm:t>
    </dgm:pt>
    <dgm:pt modelId="{3C9F1905-FD79-40E4-8C9A-A8616554773E}">
      <dgm:prSet phldrT="[Text]"/>
      <dgm:spPr>
        <a:solidFill>
          <a:schemeClr val="bg1"/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96D9AD6E-09E6-43C6-B583-DA6E6DF82C2A}" type="parTrans" cxnId="{48A6A3BA-626E-4BD7-B898-F06351333F14}">
      <dgm:prSet/>
      <dgm:spPr/>
      <dgm:t>
        <a:bodyPr/>
        <a:lstStyle/>
        <a:p>
          <a:endParaRPr lang="en-US"/>
        </a:p>
      </dgm:t>
    </dgm:pt>
    <dgm:pt modelId="{C7DA7B15-DC91-4079-A2E5-94D8FB492FA1}" type="sibTrans" cxnId="{48A6A3BA-626E-4BD7-B898-F06351333F14}">
      <dgm:prSet/>
      <dgm:spPr/>
      <dgm:t>
        <a:bodyPr/>
        <a:lstStyle/>
        <a:p>
          <a:endParaRPr lang="en-US"/>
        </a:p>
      </dgm:t>
    </dgm:pt>
    <dgm:pt modelId="{E78C3E53-9697-4C60-92E5-914CEB631C82}">
      <dgm:prSet phldrT="[Text]"/>
      <dgm:spPr>
        <a:solidFill>
          <a:schemeClr val="bg1"/>
        </a:solidFill>
        <a:ln>
          <a:solidFill>
            <a:schemeClr val="accent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D19E8C80-B91E-49B5-859C-CAC160A886FA}" type="parTrans" cxnId="{C7DE5E2B-97C0-4D3E-AE53-322A509F9A30}">
      <dgm:prSet/>
      <dgm:spPr/>
      <dgm:t>
        <a:bodyPr/>
        <a:lstStyle/>
        <a:p>
          <a:endParaRPr lang="en-US"/>
        </a:p>
      </dgm:t>
    </dgm:pt>
    <dgm:pt modelId="{17B8DDA8-47F4-45CE-94C7-CAC7127ACBE9}" type="sibTrans" cxnId="{C7DE5E2B-97C0-4D3E-AE53-322A509F9A30}">
      <dgm:prSet/>
      <dgm:spPr/>
      <dgm:t>
        <a:bodyPr/>
        <a:lstStyle/>
        <a:p>
          <a:endParaRPr lang="en-US"/>
        </a:p>
      </dgm:t>
    </dgm:pt>
    <dgm:pt modelId="{A06DBD78-7723-4482-8EF7-4475A09F9205}">
      <dgm:prSet phldrT="[Text]" custT="1"/>
      <dgm:spPr>
        <a:ln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1600" dirty="0"/>
        </a:p>
      </dgm:t>
    </dgm:pt>
    <dgm:pt modelId="{F5BB69EE-5D5F-4B7C-81EE-28082B4A21CF}" type="parTrans" cxnId="{61979D97-5BB6-4F96-A71F-834B01890936}">
      <dgm:prSet/>
      <dgm:spPr/>
      <dgm:t>
        <a:bodyPr/>
        <a:lstStyle/>
        <a:p>
          <a:endParaRPr lang="en-US"/>
        </a:p>
      </dgm:t>
    </dgm:pt>
    <dgm:pt modelId="{13906F6C-D266-4C17-9AD8-D4FB32B29337}" type="sibTrans" cxnId="{61979D97-5BB6-4F96-A71F-834B01890936}">
      <dgm:prSet/>
      <dgm:spPr/>
      <dgm:t>
        <a:bodyPr/>
        <a:lstStyle/>
        <a:p>
          <a:endParaRPr lang="en-US"/>
        </a:p>
      </dgm:t>
    </dgm:pt>
    <dgm:pt modelId="{E55CD855-2E0E-4FD6-A668-941F88CCF4F3}">
      <dgm:prSet phldrT="[Text]" custT="1"/>
      <dgm:spPr>
        <a:ln>
          <a:solidFill>
            <a:srgbClr val="C0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sz="1800" dirty="0" smtClean="0"/>
        </a:p>
      </dgm:t>
    </dgm:pt>
    <dgm:pt modelId="{984EEFA1-6530-457F-983E-54C79AAB0E96}" type="parTrans" cxnId="{A4681808-2386-44D4-8680-95B429D3FE32}">
      <dgm:prSet/>
      <dgm:spPr/>
      <dgm:t>
        <a:bodyPr/>
        <a:lstStyle/>
        <a:p>
          <a:endParaRPr lang="en-US"/>
        </a:p>
      </dgm:t>
    </dgm:pt>
    <dgm:pt modelId="{AF0D8563-2448-4102-9BD0-AB60DD4A72F6}" type="sibTrans" cxnId="{A4681808-2386-44D4-8680-95B429D3FE32}">
      <dgm:prSet/>
      <dgm:spPr/>
      <dgm:t>
        <a:bodyPr/>
        <a:lstStyle/>
        <a:p>
          <a:endParaRPr lang="en-US"/>
        </a:p>
      </dgm:t>
    </dgm:pt>
    <dgm:pt modelId="{3ECD1348-847D-45F9-95D2-34F3F1268DE1}" type="pres">
      <dgm:prSet presAssocID="{D41A13CA-132D-4773-BFC6-C95060367CE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3F8E735-D8AE-47F2-8267-5E50A0108C54}" type="pres">
      <dgm:prSet presAssocID="{C10978E3-780B-4A62-9ED8-EC6B1B9B017C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B4AF1C40-D3FD-4CFB-A2BB-E2FBB09E518D}" type="pres">
      <dgm:prSet presAssocID="{5CE172B3-59D8-4759-9A75-941EB5314A5F}" presName="Accent1" presStyleCnt="0"/>
      <dgm:spPr/>
    </dgm:pt>
    <dgm:pt modelId="{F50671A8-139B-4D9F-9CB8-5BCAB4ED353F}" type="pres">
      <dgm:prSet presAssocID="{5CE172B3-59D8-4759-9A75-941EB5314A5F}" presName="Accent" presStyleLbl="bgShp" presStyleIdx="0" presStyleCnt="6"/>
      <dgm:spPr/>
    </dgm:pt>
    <dgm:pt modelId="{EDB21EE7-A26D-43CA-AD41-94BE07EA601F}" type="pres">
      <dgm:prSet presAssocID="{5CE172B3-59D8-4759-9A75-941EB5314A5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36DA3C-5028-49A4-B05D-9CBB016F3A59}" type="pres">
      <dgm:prSet presAssocID="{58A7D373-2D68-4534-A002-67AD0D0CAEA0}" presName="Accent2" presStyleCnt="0"/>
      <dgm:spPr/>
    </dgm:pt>
    <dgm:pt modelId="{097DD5F1-09AD-4E1A-A24E-D988D30304C5}" type="pres">
      <dgm:prSet presAssocID="{58A7D373-2D68-4534-A002-67AD0D0CAEA0}" presName="Accent" presStyleLbl="bgShp" presStyleIdx="1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EB3B997-51CC-4BC1-8432-EBDDA7CDB72A}" type="pres">
      <dgm:prSet presAssocID="{58A7D373-2D68-4534-A002-67AD0D0CAEA0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59503-0EC3-4F9D-83FB-C2F546A73B37}" type="pres">
      <dgm:prSet presAssocID="{3C9F1905-FD79-40E4-8C9A-A8616554773E}" presName="Accent3" presStyleCnt="0"/>
      <dgm:spPr/>
    </dgm:pt>
    <dgm:pt modelId="{F8E65A26-404C-45DE-9923-21768300642E}" type="pres">
      <dgm:prSet presAssocID="{3C9F1905-FD79-40E4-8C9A-A8616554773E}" presName="Accent" presStyleLbl="bgShp" presStyleIdx="2" presStyleCnt="6"/>
      <dgm:spPr/>
    </dgm:pt>
    <dgm:pt modelId="{9ABDFC54-E6BA-41A7-8AB0-A61ECC0A31B7}" type="pres">
      <dgm:prSet presAssocID="{3C9F1905-FD79-40E4-8C9A-A8616554773E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4A053-496F-4650-BBA9-9936BD962E21}" type="pres">
      <dgm:prSet presAssocID="{E78C3E53-9697-4C60-92E5-914CEB631C82}" presName="Accent4" presStyleCnt="0"/>
      <dgm:spPr/>
    </dgm:pt>
    <dgm:pt modelId="{C4D2C4C7-B088-4EF3-B2B7-890021EBC0FC}" type="pres">
      <dgm:prSet presAssocID="{E78C3E53-9697-4C60-92E5-914CEB631C82}" presName="Accent" presStyleLbl="bgShp" presStyleIdx="3" presStyleCnt="6"/>
      <dgm:spPr/>
    </dgm:pt>
    <dgm:pt modelId="{226E8540-0318-4EFC-BD3F-366A3C2258DD}" type="pres">
      <dgm:prSet presAssocID="{E78C3E53-9697-4C60-92E5-914CEB631C8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B42EFC-D2BB-4A5D-B945-3C3406EFE239}" type="pres">
      <dgm:prSet presAssocID="{A06DBD78-7723-4482-8EF7-4475A09F9205}" presName="Accent5" presStyleCnt="0"/>
      <dgm:spPr/>
    </dgm:pt>
    <dgm:pt modelId="{EA7045B6-027C-432E-A898-EFBC83E79756}" type="pres">
      <dgm:prSet presAssocID="{A06DBD78-7723-4482-8EF7-4475A09F9205}" presName="Accent" presStyleLbl="bgShp" presStyleIdx="4" presStyleCnt="6"/>
      <dgm:spPr/>
    </dgm:pt>
    <dgm:pt modelId="{35E8292F-815F-4721-985E-B30E16EC580C}" type="pres">
      <dgm:prSet presAssocID="{A06DBD78-7723-4482-8EF7-4475A09F9205}" presName="Child5" presStyleLbl="node1" presStyleIdx="4" presStyleCnt="6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241FE-4AE6-47AC-A570-1FC4217F785D}" type="pres">
      <dgm:prSet presAssocID="{E55CD855-2E0E-4FD6-A668-941F88CCF4F3}" presName="Accent6" presStyleCnt="0"/>
      <dgm:spPr/>
    </dgm:pt>
    <dgm:pt modelId="{C7DDA33D-FD3B-4186-ACDE-71712E794B5E}" type="pres">
      <dgm:prSet presAssocID="{E55CD855-2E0E-4FD6-A668-941F88CCF4F3}" presName="Accent" presStyleLbl="bgShp" presStyleIdx="5" presStyleCnt="6"/>
      <dgm:spPr/>
    </dgm:pt>
    <dgm:pt modelId="{597A8B3D-F214-4318-A06E-3B1FCCAA41DD}" type="pres">
      <dgm:prSet presAssocID="{E55CD855-2E0E-4FD6-A668-941F88CCF4F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251710-0869-4224-A9EA-FC09DF3E295A}" type="presOf" srcId="{5CE172B3-59D8-4759-9A75-941EB5314A5F}" destId="{EDB21EE7-A26D-43CA-AD41-94BE07EA601F}" srcOrd="0" destOrd="0" presId="urn:microsoft.com/office/officeart/2011/layout/HexagonRadial"/>
    <dgm:cxn modelId="{43B504E0-F1B7-439C-812D-C40E138DBE65}" type="presOf" srcId="{C10978E3-780B-4A62-9ED8-EC6B1B9B017C}" destId="{E3F8E735-D8AE-47F2-8267-5E50A0108C54}" srcOrd="0" destOrd="0" presId="urn:microsoft.com/office/officeart/2011/layout/HexagonRadial"/>
    <dgm:cxn modelId="{A4681808-2386-44D4-8680-95B429D3FE32}" srcId="{C10978E3-780B-4A62-9ED8-EC6B1B9B017C}" destId="{E55CD855-2E0E-4FD6-A668-941F88CCF4F3}" srcOrd="5" destOrd="0" parTransId="{984EEFA1-6530-457F-983E-54C79AAB0E96}" sibTransId="{AF0D8563-2448-4102-9BD0-AB60DD4A72F6}"/>
    <dgm:cxn modelId="{598C37E8-8A67-4E4F-92F8-00D9880E3D98}" srcId="{C10978E3-780B-4A62-9ED8-EC6B1B9B017C}" destId="{58A7D373-2D68-4534-A002-67AD0D0CAEA0}" srcOrd="1" destOrd="0" parTransId="{06CFF442-2690-4136-8F8B-BD125B54DB29}" sibTransId="{EDCECF3B-009A-40D6-9731-8726808CC8A5}"/>
    <dgm:cxn modelId="{E6EF4826-2775-4C82-985F-8E730D039010}" type="presOf" srcId="{58A7D373-2D68-4534-A002-67AD0D0CAEA0}" destId="{2EB3B997-51CC-4BC1-8432-EBDDA7CDB72A}" srcOrd="0" destOrd="0" presId="urn:microsoft.com/office/officeart/2011/layout/HexagonRadial"/>
    <dgm:cxn modelId="{C7DE5E2B-97C0-4D3E-AE53-322A509F9A30}" srcId="{C10978E3-780B-4A62-9ED8-EC6B1B9B017C}" destId="{E78C3E53-9697-4C60-92E5-914CEB631C82}" srcOrd="3" destOrd="0" parTransId="{D19E8C80-B91E-49B5-859C-CAC160A886FA}" sibTransId="{17B8DDA8-47F4-45CE-94C7-CAC7127ACBE9}"/>
    <dgm:cxn modelId="{48A6A3BA-626E-4BD7-B898-F06351333F14}" srcId="{C10978E3-780B-4A62-9ED8-EC6B1B9B017C}" destId="{3C9F1905-FD79-40E4-8C9A-A8616554773E}" srcOrd="2" destOrd="0" parTransId="{96D9AD6E-09E6-43C6-B583-DA6E6DF82C2A}" sibTransId="{C7DA7B15-DC91-4079-A2E5-94D8FB492FA1}"/>
    <dgm:cxn modelId="{AB026F92-F6F6-4F3B-9DC5-6AE83053338F}" srcId="{C10978E3-780B-4A62-9ED8-EC6B1B9B017C}" destId="{5CE172B3-59D8-4759-9A75-941EB5314A5F}" srcOrd="0" destOrd="0" parTransId="{13C6EBEA-F1C9-47A1-A13B-52F818840E81}" sibTransId="{5B6C79D1-854E-4B36-BCDA-56E10D2FF9D7}"/>
    <dgm:cxn modelId="{A2CE0BF7-4B5E-4C4E-8D66-B883807C4EBA}" type="presOf" srcId="{3C9F1905-FD79-40E4-8C9A-A8616554773E}" destId="{9ABDFC54-E6BA-41A7-8AB0-A61ECC0A31B7}" srcOrd="0" destOrd="0" presId="urn:microsoft.com/office/officeart/2011/layout/HexagonRadial"/>
    <dgm:cxn modelId="{8C01708C-7140-47A7-AE1C-C4921EEC1F08}" type="presOf" srcId="{D41A13CA-132D-4773-BFC6-C95060367CE8}" destId="{3ECD1348-847D-45F9-95D2-34F3F1268DE1}" srcOrd="0" destOrd="0" presId="urn:microsoft.com/office/officeart/2011/layout/HexagonRadial"/>
    <dgm:cxn modelId="{61979D97-5BB6-4F96-A71F-834B01890936}" srcId="{C10978E3-780B-4A62-9ED8-EC6B1B9B017C}" destId="{A06DBD78-7723-4482-8EF7-4475A09F9205}" srcOrd="4" destOrd="0" parTransId="{F5BB69EE-5D5F-4B7C-81EE-28082B4A21CF}" sibTransId="{13906F6C-D266-4C17-9AD8-D4FB32B29337}"/>
    <dgm:cxn modelId="{C91C0060-F376-4DAF-964C-3572F94B688F}" type="presOf" srcId="{E55CD855-2E0E-4FD6-A668-941F88CCF4F3}" destId="{597A8B3D-F214-4318-A06E-3B1FCCAA41DD}" srcOrd="0" destOrd="0" presId="urn:microsoft.com/office/officeart/2011/layout/HexagonRadial"/>
    <dgm:cxn modelId="{FF2DCEE6-5571-4F46-8BA2-E11D09226A45}" type="presOf" srcId="{E78C3E53-9697-4C60-92E5-914CEB631C82}" destId="{226E8540-0318-4EFC-BD3F-366A3C2258DD}" srcOrd="0" destOrd="0" presId="urn:microsoft.com/office/officeart/2011/layout/HexagonRadial"/>
    <dgm:cxn modelId="{89FB0B7C-C64F-4F77-926E-553DECA98CCA}" type="presOf" srcId="{A06DBD78-7723-4482-8EF7-4475A09F9205}" destId="{35E8292F-815F-4721-985E-B30E16EC580C}" srcOrd="0" destOrd="0" presId="urn:microsoft.com/office/officeart/2011/layout/HexagonRadial"/>
    <dgm:cxn modelId="{6073B0AA-4125-46D2-9590-527CBB486D7B}" srcId="{D41A13CA-132D-4773-BFC6-C95060367CE8}" destId="{C10978E3-780B-4A62-9ED8-EC6B1B9B017C}" srcOrd="0" destOrd="0" parTransId="{402AF374-346C-4F67-B5C9-9B4C91B011CF}" sibTransId="{50169CDD-7AF0-49E3-A987-F169E2D4E37D}"/>
    <dgm:cxn modelId="{2B8838D4-7FFA-4B23-9B12-A100F8CE300A}" type="presParOf" srcId="{3ECD1348-847D-45F9-95D2-34F3F1268DE1}" destId="{E3F8E735-D8AE-47F2-8267-5E50A0108C54}" srcOrd="0" destOrd="0" presId="urn:microsoft.com/office/officeart/2011/layout/HexagonRadial"/>
    <dgm:cxn modelId="{FF2C74FB-467A-43F2-A42D-CBE6DDC2AB1C}" type="presParOf" srcId="{3ECD1348-847D-45F9-95D2-34F3F1268DE1}" destId="{B4AF1C40-D3FD-4CFB-A2BB-E2FBB09E518D}" srcOrd="1" destOrd="0" presId="urn:microsoft.com/office/officeart/2011/layout/HexagonRadial"/>
    <dgm:cxn modelId="{BDAAF60C-730E-4033-BDC2-8A8E5FBA19F2}" type="presParOf" srcId="{B4AF1C40-D3FD-4CFB-A2BB-E2FBB09E518D}" destId="{F50671A8-139B-4D9F-9CB8-5BCAB4ED353F}" srcOrd="0" destOrd="0" presId="urn:microsoft.com/office/officeart/2011/layout/HexagonRadial"/>
    <dgm:cxn modelId="{E0185B54-A85F-431A-83BF-FCD23CA96F11}" type="presParOf" srcId="{3ECD1348-847D-45F9-95D2-34F3F1268DE1}" destId="{EDB21EE7-A26D-43CA-AD41-94BE07EA601F}" srcOrd="2" destOrd="0" presId="urn:microsoft.com/office/officeart/2011/layout/HexagonRadial"/>
    <dgm:cxn modelId="{990C4F3E-828A-4D3A-B7E6-E63BB77180CC}" type="presParOf" srcId="{3ECD1348-847D-45F9-95D2-34F3F1268DE1}" destId="{9036DA3C-5028-49A4-B05D-9CBB016F3A59}" srcOrd="3" destOrd="0" presId="urn:microsoft.com/office/officeart/2011/layout/HexagonRadial"/>
    <dgm:cxn modelId="{107C482B-10EF-4F86-876F-B9A5D9418028}" type="presParOf" srcId="{9036DA3C-5028-49A4-B05D-9CBB016F3A59}" destId="{097DD5F1-09AD-4E1A-A24E-D988D30304C5}" srcOrd="0" destOrd="0" presId="urn:microsoft.com/office/officeart/2011/layout/HexagonRadial"/>
    <dgm:cxn modelId="{02CCE3A2-3F83-4E2A-A9E0-5E72EDAF415E}" type="presParOf" srcId="{3ECD1348-847D-45F9-95D2-34F3F1268DE1}" destId="{2EB3B997-51CC-4BC1-8432-EBDDA7CDB72A}" srcOrd="4" destOrd="0" presId="urn:microsoft.com/office/officeart/2011/layout/HexagonRadial"/>
    <dgm:cxn modelId="{72760D4B-7139-48BA-A676-7DD01C852BFF}" type="presParOf" srcId="{3ECD1348-847D-45F9-95D2-34F3F1268DE1}" destId="{8FA59503-0EC3-4F9D-83FB-C2F546A73B37}" srcOrd="5" destOrd="0" presId="urn:microsoft.com/office/officeart/2011/layout/HexagonRadial"/>
    <dgm:cxn modelId="{5023B17E-A474-4A0F-AE4F-D5852DF2CE61}" type="presParOf" srcId="{8FA59503-0EC3-4F9D-83FB-C2F546A73B37}" destId="{F8E65A26-404C-45DE-9923-21768300642E}" srcOrd="0" destOrd="0" presId="urn:microsoft.com/office/officeart/2011/layout/HexagonRadial"/>
    <dgm:cxn modelId="{17451140-577B-48B7-B160-F361FA671B68}" type="presParOf" srcId="{3ECD1348-847D-45F9-95D2-34F3F1268DE1}" destId="{9ABDFC54-E6BA-41A7-8AB0-A61ECC0A31B7}" srcOrd="6" destOrd="0" presId="urn:microsoft.com/office/officeart/2011/layout/HexagonRadial"/>
    <dgm:cxn modelId="{718A2B56-69B4-40AC-BC4E-9DEC9DF194D9}" type="presParOf" srcId="{3ECD1348-847D-45F9-95D2-34F3F1268DE1}" destId="{84B4A053-496F-4650-BBA9-9936BD962E21}" srcOrd="7" destOrd="0" presId="urn:microsoft.com/office/officeart/2011/layout/HexagonRadial"/>
    <dgm:cxn modelId="{A3A7C411-1888-4344-A616-5332E42650D1}" type="presParOf" srcId="{84B4A053-496F-4650-BBA9-9936BD962E21}" destId="{C4D2C4C7-B088-4EF3-B2B7-890021EBC0FC}" srcOrd="0" destOrd="0" presId="urn:microsoft.com/office/officeart/2011/layout/HexagonRadial"/>
    <dgm:cxn modelId="{7661EEE3-BEC3-4368-9FEB-C72582F26A07}" type="presParOf" srcId="{3ECD1348-847D-45F9-95D2-34F3F1268DE1}" destId="{226E8540-0318-4EFC-BD3F-366A3C2258DD}" srcOrd="8" destOrd="0" presId="urn:microsoft.com/office/officeart/2011/layout/HexagonRadial"/>
    <dgm:cxn modelId="{8A7D3D16-AFA9-440A-80E1-CBC0D4AB03B3}" type="presParOf" srcId="{3ECD1348-847D-45F9-95D2-34F3F1268DE1}" destId="{5AB42EFC-D2BB-4A5D-B945-3C3406EFE239}" srcOrd="9" destOrd="0" presId="urn:microsoft.com/office/officeart/2011/layout/HexagonRadial"/>
    <dgm:cxn modelId="{441D1B7C-B9CD-4635-A62A-CEFB99A59982}" type="presParOf" srcId="{5AB42EFC-D2BB-4A5D-B945-3C3406EFE239}" destId="{EA7045B6-027C-432E-A898-EFBC83E79756}" srcOrd="0" destOrd="0" presId="urn:microsoft.com/office/officeart/2011/layout/HexagonRadial"/>
    <dgm:cxn modelId="{9DC1FD02-88DF-443D-BBFA-0D7A6162C755}" type="presParOf" srcId="{3ECD1348-847D-45F9-95D2-34F3F1268DE1}" destId="{35E8292F-815F-4721-985E-B30E16EC580C}" srcOrd="10" destOrd="0" presId="urn:microsoft.com/office/officeart/2011/layout/HexagonRadial"/>
    <dgm:cxn modelId="{5D5E5A60-2E0F-41CC-8789-CD0120DBFAD8}" type="presParOf" srcId="{3ECD1348-847D-45F9-95D2-34F3F1268DE1}" destId="{069241FE-4AE6-47AC-A570-1FC4217F785D}" srcOrd="11" destOrd="0" presId="urn:microsoft.com/office/officeart/2011/layout/HexagonRadial"/>
    <dgm:cxn modelId="{5A064395-25C8-49B5-A331-FBCD759166AA}" type="presParOf" srcId="{069241FE-4AE6-47AC-A570-1FC4217F785D}" destId="{C7DDA33D-FD3B-4186-ACDE-71712E794B5E}" srcOrd="0" destOrd="0" presId="urn:microsoft.com/office/officeart/2011/layout/HexagonRadial"/>
    <dgm:cxn modelId="{8E9A7A8F-171C-4577-A312-B457C79629A5}" type="presParOf" srcId="{3ECD1348-847D-45F9-95D2-34F3F1268DE1}" destId="{597A8B3D-F214-4318-A06E-3B1FCCAA41DD}" srcOrd="12" destOrd="0" presId="urn:microsoft.com/office/officeart/2011/layout/HexagonRadial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F075982C-153E-8249-8D58-5B5ED969C4DE}" type="datetimeFigureOut">
              <a:rPr lang="en-US" smtClean="0"/>
              <a:pPr/>
              <a:t>10/12/2017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B974DEF0-53AB-F444-8321-0EE9A9D3B8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88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60E0CAB3-07F8-D045-B6AA-D43417E2A50F}" type="datetimeFigureOut">
              <a:rPr lang="en-US" smtClean="0"/>
              <a:pPr/>
              <a:t>10/12/2017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D34C45BC-3299-CE42-9CD4-796FE9BA17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47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Tx/>
              <a:buChar char="-"/>
            </a:pPr>
            <a:r>
              <a:rPr lang="en-US" b="0" dirty="0" smtClean="0"/>
              <a:t>11 megaregions are linked by transportation, economics, and other factors.</a:t>
            </a:r>
          </a:p>
          <a:p>
            <a:pPr marL="173422" indent="-173422">
              <a:buFontTx/>
              <a:buChar char="-"/>
            </a:pPr>
            <a:r>
              <a:rPr lang="en-US" b="0" dirty="0" smtClean="0"/>
              <a:t>They represent over 75% of our population and employment.</a:t>
            </a:r>
          </a:p>
          <a:p>
            <a:pPr marL="173422" indent="-173422">
              <a:buFontTx/>
              <a:buChar char="-"/>
            </a:pPr>
            <a:r>
              <a:rPr lang="en-US" b="0" dirty="0" smtClean="0"/>
              <a:t>Population is expected to grow by 70 million people in the next 30 years.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23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717" indent="-176717">
              <a:buFontTx/>
              <a:buChar char="-"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40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717" indent="-176717">
              <a:buFontTx/>
              <a:buChar char="-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72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D41C7-D886-42CE-A1DD-7307FB4E90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43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D41C7-D886-42CE-A1DD-7307FB4E90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08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D41C7-D886-42CE-A1DD-7307FB4E90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96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D41C7-D886-42CE-A1DD-7307FB4E90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78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D41C7-D886-42CE-A1DD-7307FB4E90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40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u="sng" dirty="0"/>
              <a:t>Personal-Autonomy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b="1" dirty="0" smtClean="0"/>
              <a:t>ASPIRATIONAL</a:t>
            </a:r>
            <a:r>
              <a:rPr lang="en-US" b="1" baseline="0" dirty="0" smtClean="0"/>
              <a:t> Factors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b="0" baseline="0" dirty="0" smtClean="0"/>
              <a:t>[Market]: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VMT increase curbed by inherent upper bounds on the value of time spent commuting or in a vehicle;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uburbanization is stymied as urban design and land-use patterns 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[Policy]: 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Policies and incentives for zero-emissions vehicles (ZEVs) are consistent, understandable and transparent; Well-coordinated rule tightly regulate zero-occupancy vehicle use</a:t>
            </a: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[Technology[: 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Powertrain efficiencies gained from predicative capabilities, platooning, and eco-driving; Light weighting boosts efficiency and drives down operating costs; Extended range and faster fill rate for alternative fuels allow ZEVs to predominate the market </a:t>
            </a:r>
          </a:p>
          <a:p>
            <a:pPr marL="173422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b="1" dirty="0">
                <a:solidFill>
                  <a:schemeClr val="bg2">
                    <a:lumMod val="10000"/>
                  </a:schemeClr>
                </a:solidFill>
              </a:rPr>
              <a:t>CAUTIONARY Factors: 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[Market]: VMT growth explodes; urban density decreases 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[Policy]: Policies/Incentives for ZEVs don’t materialize; Zero-occupancy vehicles go unregulated 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[Technology]: Powertrain efficiencies limited by demand for better performance; light weighting limited by safety concerns; ICEs remain predominate </a:t>
            </a:r>
          </a:p>
          <a:p>
            <a:pPr marL="173422" indent="-173422" defTabSz="462458">
              <a:buFont typeface="Arial" panose="020B0604020202020204" pitchFamily="34" charset="0"/>
              <a:buChar char="•"/>
              <a:defRPr/>
            </a:pPr>
            <a:endParaRPr lang="en-US" altLang="ja-JP" dirty="0">
              <a:solidFill>
                <a:schemeClr val="bg2">
                  <a:lumMod val="10000"/>
                </a:schemeClr>
              </a:solidFill>
            </a:endParaRPr>
          </a:p>
          <a:p>
            <a:pPr defTabSz="462458">
              <a:defRPr/>
            </a:pPr>
            <a:r>
              <a:rPr lang="en-US" u="sng" dirty="0"/>
              <a:t>Shared-Mobility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b="1" dirty="0" smtClean="0"/>
              <a:t>ASPIRATIONAL</a:t>
            </a:r>
            <a:r>
              <a:rPr lang="en-US" b="1" baseline="0" dirty="0" smtClean="0"/>
              <a:t> Factors</a:t>
            </a:r>
          </a:p>
          <a:p>
            <a:pPr marL="635879" lvl="1" indent="-173422" defTabSz="924916">
              <a:buFont typeface="Arial" panose="020B0604020202020204" pitchFamily="34" charset="0"/>
              <a:buChar char="•"/>
            </a:pPr>
            <a:r>
              <a:rPr lang="en-US" b="0" baseline="0" dirty="0" smtClean="0"/>
              <a:t>[Market]: 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VMT mitigated by higher occupancy trips and efficient routing; congestion mitigated by increased traveler throughput; increased competition increases vehicle/system efficiencies  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[Policy]: 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expanded curb-side access for shared mobility; higher occupancy trips and efficient modal shifting </a:t>
            </a: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[Technology[: 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manufacturability for swappable parts; trip specific vehicle choice </a:t>
            </a:r>
          </a:p>
          <a:p>
            <a:pPr marL="173422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b="1" dirty="0">
                <a:solidFill>
                  <a:schemeClr val="bg2">
                    <a:lumMod val="10000"/>
                  </a:schemeClr>
                </a:solidFill>
              </a:rPr>
              <a:t>CAUTIONARY Factors: 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[Market]: high VMT due to new user groups; higher congestion; market dominance of handful of service providers 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[Policy]: private parking; single occupancy and inefficient modal shifting 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[Technology]: safety concerns limit manufacturing design; trip-specific vehicle choice too expensive </a:t>
            </a:r>
          </a:p>
          <a:p>
            <a:pPr marL="173422" indent="-173422" defTabSz="462458">
              <a:buFont typeface="Arial" panose="020B0604020202020204" pitchFamily="34" charset="0"/>
              <a:buChar char="•"/>
              <a:defRPr/>
            </a:pPr>
            <a:endParaRPr lang="en-US" altLang="ja-JP" dirty="0">
              <a:solidFill>
                <a:schemeClr val="bg2">
                  <a:lumMod val="10000"/>
                </a:schemeClr>
              </a:solidFill>
            </a:endParaRPr>
          </a:p>
          <a:p>
            <a:pPr defTabSz="462458">
              <a:defRPr/>
            </a:pPr>
            <a:r>
              <a:rPr lang="en-US" u="sng" dirty="0"/>
              <a:t>Shared-Automated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b="1" dirty="0" smtClean="0"/>
              <a:t>ASPIRATIONAL</a:t>
            </a:r>
            <a:r>
              <a:rPr lang="en-US" b="1" baseline="0" dirty="0" smtClean="0"/>
              <a:t> Factors</a:t>
            </a:r>
          </a:p>
          <a:p>
            <a:pPr marL="635879" lvl="1" indent="-173422">
              <a:buFont typeface="Arial" panose="020B0604020202020204" pitchFamily="34" charset="0"/>
              <a:buChar char="•"/>
            </a:pPr>
            <a:r>
              <a:rPr lang="en-US" b="0" baseline="0" dirty="0" smtClean="0"/>
              <a:t>[Market]: </a:t>
            </a:r>
            <a:r>
              <a:rPr lang="en-US" dirty="0"/>
              <a:t>VMT limited by inherent upper bounds on time spent commuting or in a vehicle, and partnerships with other transportation modes </a:t>
            </a:r>
            <a:r>
              <a:rPr lang="en-US" sz="800" dirty="0"/>
              <a:t>(e.g., walking, biking, and mass transit); urban redesign </a:t>
            </a:r>
          </a:p>
          <a:p>
            <a:pPr marL="635879" lvl="1" indent="-173422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[Policy]: 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data is shared; consistent safety and service </a:t>
            </a:r>
            <a:endParaRPr lang="en-US" altLang="ja-JP" dirty="0">
              <a:solidFill>
                <a:schemeClr val="tx1">
                  <a:lumMod val="50000"/>
                </a:schemeClr>
              </a:solidFill>
            </a:endParaRP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tx1">
                    <a:lumMod val="50000"/>
                  </a:schemeClr>
                </a:solidFill>
              </a:rPr>
              <a:t>[Technology[: </a:t>
            </a: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V2X is ubiquitous; powertrains designed for efficiency; ZEVs</a:t>
            </a:r>
          </a:p>
          <a:p>
            <a:pPr marL="173422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b="1" dirty="0">
                <a:solidFill>
                  <a:schemeClr val="bg2">
                    <a:lumMod val="10000"/>
                  </a:schemeClr>
                </a:solidFill>
              </a:rPr>
              <a:t>CAUTIONARY Factors: 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[Market]: VMT increased due to negation of first-mile, last-mile; vehicle only urban design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[Policy]: data not shared; no common standards</a:t>
            </a:r>
          </a:p>
          <a:p>
            <a:pPr marL="635879" lvl="1" indent="-173422" defTabSz="462458"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bg2">
                    <a:lumMod val="10000"/>
                  </a:schemeClr>
                </a:solidFill>
              </a:rPr>
              <a:t>[Technology]: V2X not ubiquitous; performance &gt; efficiency; ICEs</a:t>
            </a:r>
          </a:p>
          <a:p>
            <a:pPr marL="462458" lvl="1" defTabSz="462458">
              <a:defRPr/>
            </a:pPr>
            <a:endParaRPr lang="en-US" altLang="ja-JP" b="1" dirty="0">
              <a:solidFill>
                <a:schemeClr val="tx1">
                  <a:lumMod val="50000"/>
                </a:schemeClr>
              </a:solidFill>
            </a:endParaRPr>
          </a:p>
          <a:p>
            <a:pPr marL="635879" lvl="1" indent="-17342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21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14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77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9856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513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37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06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25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Side:  What it is.</a:t>
            </a:r>
            <a:r>
              <a:rPr lang="en-US" baseline="0" dirty="0" smtClean="0"/>
              <a:t>   </a:t>
            </a:r>
            <a:r>
              <a:rPr lang="en-US" dirty="0" smtClean="0"/>
              <a:t>Right Side:  Examples.</a:t>
            </a:r>
          </a:p>
          <a:p>
            <a:endParaRPr lang="en-US" dirty="0" smtClean="0"/>
          </a:p>
          <a:p>
            <a:r>
              <a:rPr lang="en-US" dirty="0" smtClean="0"/>
              <a:t>Creating physics</a:t>
            </a:r>
            <a:r>
              <a:rPr lang="en-US" baseline="0" dirty="0" smtClean="0"/>
              <a:t> based model and simulation, using HPC, studying new algorithms of vehicle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19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90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717" indent="-176717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229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91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80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717" indent="-176717">
              <a:buFontTx/>
              <a:buChar char="-"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1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717" indent="-176717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74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717" indent="-176717">
              <a:buFontTx/>
              <a:buChar char="-"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45BC-3299-CE42-9CD4-796FE9BA17A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13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3505200"/>
            <a:ext cx="8229600" cy="8201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4002088"/>
            <a:ext cx="8229600" cy="919162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r>
              <a:rPr lang="en-US" dirty="0"/>
              <a:t>Byline/Subhead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93725" y="4921250"/>
            <a:ext cx="8229600" cy="99536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b="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4603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1" y="1484313"/>
            <a:ext cx="8216538" cy="4797425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346575" y="6356350"/>
            <a:ext cx="450850" cy="365125"/>
          </a:xfrm>
          <a:prstGeom prst="rect">
            <a:avLst/>
          </a:prstGeom>
        </p:spPr>
        <p:txBody>
          <a:bodyPr/>
          <a:lstStyle/>
          <a:p>
            <a:fld id="{746FD205-8D79-439C-A802-2377436AEC8A}" type="slidenum">
              <a:rPr lang="en-US" smtClean="0">
                <a:solidFill>
                  <a:srgbClr val="555759"/>
                </a:solidFill>
              </a:rPr>
              <a:pPr/>
              <a:t>‹#›</a:t>
            </a:fld>
            <a:endParaRPr lang="en-US">
              <a:solidFill>
                <a:srgbClr val="55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0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-152400" y="6477000"/>
            <a:ext cx="457200" cy="18288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1349"/>
          </a:xfrm>
        </p:spPr>
        <p:txBody>
          <a:bodyPr>
            <a:noAutofit/>
          </a:bodyPr>
          <a:lstStyle>
            <a:lvl1pPr>
              <a:defRPr>
                <a:solidFill>
                  <a:srgbClr val="3C474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58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67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84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66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47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0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7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82B2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066800"/>
            <a:ext cx="8229600" cy="502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736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80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61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61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61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65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86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24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40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33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8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503BA8-770B-49D7-8DA1-6F72902BA908}" type="datetime1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 FOR DISCUSSION PURPOSES ONLY *****DO NOT DISTRIBUTE*****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503BDA-C5D8-4AC5-97C4-4D1DFD064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8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02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28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82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3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58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Saving In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27113"/>
            <a:ext cx="8229600" cy="507206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4655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675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3"/>
          <p:cNvSpPr>
            <a:spLocks noGrp="1"/>
          </p:cNvSpPr>
          <p:nvPr>
            <p:ph type="title"/>
          </p:nvPr>
        </p:nvSpPr>
        <p:spPr bwMode="auto">
          <a:xfrm>
            <a:off x="155448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6050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Saving In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27113"/>
            <a:ext cx="8229600" cy="507206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7204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675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3"/>
          <p:cNvSpPr>
            <a:spLocks noGrp="1"/>
          </p:cNvSpPr>
          <p:nvPr>
            <p:ph type="title"/>
          </p:nvPr>
        </p:nvSpPr>
        <p:spPr bwMode="auto">
          <a:xfrm>
            <a:off x="155448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489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Saving In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27113"/>
            <a:ext cx="8229600" cy="507206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916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ergySaving In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27113"/>
            <a:ext cx="8229600" cy="507206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435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675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3"/>
          <p:cNvSpPr>
            <a:spLocks noGrp="1"/>
          </p:cNvSpPr>
          <p:nvPr>
            <p:ph type="title"/>
          </p:nvPr>
        </p:nvSpPr>
        <p:spPr bwMode="auto">
          <a:xfrm>
            <a:off x="155448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7219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Saving In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27113"/>
            <a:ext cx="8229600" cy="507206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552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675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3"/>
          <p:cNvSpPr>
            <a:spLocks noGrp="1"/>
          </p:cNvSpPr>
          <p:nvPr>
            <p:ph type="title"/>
          </p:nvPr>
        </p:nvSpPr>
        <p:spPr bwMode="auto">
          <a:xfrm>
            <a:off x="155448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753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Optional one line subhead, </a:t>
            </a:r>
            <a:r>
              <a:rPr lang="en-US" dirty="0" err="1" smtClean="0"/>
              <a:t>url</a:t>
            </a:r>
            <a:r>
              <a:rPr lang="en-US" dirty="0" smtClean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1241416"/>
            <a:ext cx="3876414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line of text (optional):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START WITH YES.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Saving In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27113"/>
            <a:ext cx="8229600" cy="507206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41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270991" y="800100"/>
            <a:ext cx="8726488" cy="55435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9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450"/>
            <a:ext cx="8229600" cy="4925714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2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accent3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48072" y="1124744"/>
            <a:ext cx="3312368" cy="47045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l">
              <a:buNone/>
              <a:defRPr sz="1100">
                <a:solidFill>
                  <a:schemeClr val="tx2"/>
                </a:solidFill>
              </a:defRPr>
            </a:lvl2pPr>
            <a:lvl3pPr marL="914400" indent="0" algn="l">
              <a:buNone/>
              <a:defRPr sz="105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5183560" y="1124744"/>
            <a:ext cx="3312368" cy="47045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None/>
              <a:defRPr sz="1100">
                <a:solidFill>
                  <a:schemeClr val="tx2"/>
                </a:solidFill>
              </a:defRPr>
            </a:lvl2pPr>
            <a:lvl3pPr marL="914400" indent="0" algn="l">
              <a:buNone/>
              <a:defRPr sz="1050">
                <a:solidFill>
                  <a:schemeClr val="tx2"/>
                </a:solidFill>
              </a:defRPr>
            </a:lvl3pPr>
            <a:lvl4pPr marL="1371600" indent="0" algn="l">
              <a:buNone/>
              <a:defRPr sz="1000">
                <a:solidFill>
                  <a:schemeClr val="tx2"/>
                </a:solidFill>
              </a:defRPr>
            </a:lvl4pPr>
            <a:lvl5pPr marL="1828800" indent="0" algn="l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39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Content &amp;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484313"/>
            <a:ext cx="4102100" cy="4797425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346575" y="6356350"/>
            <a:ext cx="450850" cy="365125"/>
          </a:xfrm>
          <a:prstGeom prst="rect">
            <a:avLst/>
          </a:prstGeom>
        </p:spPr>
        <p:txBody>
          <a:bodyPr/>
          <a:lstStyle/>
          <a:p>
            <a:fld id="{746FD205-8D79-439C-A802-2377436AEC8A}" type="slidenum">
              <a:rPr lang="en-US" smtClean="0">
                <a:solidFill>
                  <a:srgbClr val="555759"/>
                </a:solidFill>
              </a:rPr>
              <a:pPr/>
              <a:t>‹#›</a:t>
            </a:fld>
            <a:endParaRPr lang="en-US">
              <a:solidFill>
                <a:srgbClr val="55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5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28" r:id="rId2"/>
    <p:sldLayoutId id="2147483731" r:id="rId3"/>
    <p:sldLayoutId id="2147483733" r:id="rId4"/>
  </p:sldLayoutIdLst>
  <p:hf sldNum="0" hdr="0" ft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3600" b="1" i="0" kern="1200">
          <a:solidFill>
            <a:srgbClr val="282B2E"/>
          </a:solidFill>
          <a:latin typeface="Calibri"/>
          <a:ea typeface="+mj-ea"/>
          <a:cs typeface="Calibri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/>
        <a:buNone/>
        <a:defRPr sz="2400" b="1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1"/>
          <p:cNvGrpSpPr>
            <a:grpSpLocks/>
          </p:cNvGrpSpPr>
          <p:nvPr userDrawn="1"/>
        </p:nvGrpSpPr>
        <p:grpSpPr bwMode="auto">
          <a:xfrm flipH="1" flipV="1">
            <a:off x="0" y="656987"/>
            <a:ext cx="9144000" cy="55563"/>
            <a:chOff x="0" y="832104"/>
            <a:chExt cx="9144000" cy="54864"/>
          </a:xfrm>
          <a:solidFill>
            <a:schemeClr val="accent5"/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1" name="Text Placeholder 9"/>
          <p:cNvSpPr txBox="1">
            <a:spLocks/>
          </p:cNvSpPr>
          <p:nvPr userDrawn="1"/>
        </p:nvSpPr>
        <p:spPr>
          <a:xfrm>
            <a:off x="42335" y="6532122"/>
            <a:ext cx="452308" cy="2413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ctr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-106" charset="0"/>
              <a:buNone/>
            </a:pPr>
            <a:fld id="{1EF35371-194E-174F-9528-630C4585B8CC}" type="slidenum">
              <a:rPr lang="en-US" sz="1000">
                <a:solidFill>
                  <a:srgbClr val="50565C"/>
                </a:solidFill>
                <a:latin typeface="Calibri"/>
                <a:ea typeface="Arial" pitchFamily="-106" charset="0"/>
                <a:cs typeface="Calibri"/>
              </a:rPr>
              <a:pPr marL="342900" indent="-342900" algn="ctr" defTabSz="4572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-106" charset="0"/>
                <a:buNone/>
              </a:pPr>
              <a:t>‹#›</a:t>
            </a:fld>
            <a:endParaRPr lang="en-US" sz="1000" dirty="0">
              <a:solidFill>
                <a:srgbClr val="50565C"/>
              </a:solidFill>
              <a:latin typeface="Calibri"/>
              <a:ea typeface="Arial" pitchFamily="-106" charset="0"/>
              <a:cs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324600"/>
            <a:ext cx="9144000" cy="0"/>
          </a:xfrm>
          <a:prstGeom prst="line">
            <a:avLst/>
          </a:prstGeom>
          <a:ln>
            <a:solidFill>
              <a:srgbClr val="0F66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02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36" r:id="rId2"/>
    <p:sldLayoutId id="2147483737" r:id="rId3"/>
    <p:sldLayoutId id="2147483743" r:id="rId4"/>
    <p:sldLayoutId id="2147483744" r:id="rId5"/>
    <p:sldLayoutId id="2147483745" r:id="rId6"/>
    <p:sldLayoutId id="2147483746" r:id="rId7"/>
    <p:sldLayoutId id="2147483747" r:id="rId8"/>
  </p:sldLayoutIdLst>
  <p:hf sldNum="0" hdr="0" ft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i="0" kern="1200">
          <a:solidFill>
            <a:srgbClr val="282B2E"/>
          </a:solidFill>
          <a:latin typeface="Calibri"/>
          <a:ea typeface="+mj-ea"/>
          <a:cs typeface="Calibri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5041E-6606-49D3-9337-41BE78292F01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465DC-B7C5-484D-8F06-FB21BA918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5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7B3B8-3FC7-4A17-BBB1-999A1480EC0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EA292-D320-43AF-9154-2B5C4444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1"/>
          <p:cNvGrpSpPr>
            <a:grpSpLocks/>
          </p:cNvGrpSpPr>
          <p:nvPr userDrawn="1"/>
        </p:nvGrpSpPr>
        <p:grpSpPr bwMode="auto">
          <a:xfrm flipH="1" flipV="1">
            <a:off x="0" y="656987"/>
            <a:ext cx="9144000" cy="55563"/>
            <a:chOff x="0" y="832104"/>
            <a:chExt cx="9144000" cy="54864"/>
          </a:xfrm>
          <a:solidFill>
            <a:schemeClr val="accent5"/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1" name="Text Placeholder 9"/>
          <p:cNvSpPr txBox="1">
            <a:spLocks/>
          </p:cNvSpPr>
          <p:nvPr userDrawn="1"/>
        </p:nvSpPr>
        <p:spPr>
          <a:xfrm>
            <a:off x="42335" y="6532122"/>
            <a:ext cx="452308" cy="2413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-106" charset="0"/>
              <a:buNone/>
            </a:pPr>
            <a:fld id="{1EF35371-194E-174F-9528-630C4585B8CC}" type="slidenum">
              <a:rPr lang="en-US" sz="1000">
                <a:solidFill>
                  <a:srgbClr val="50565C"/>
                </a:solidFill>
                <a:ea typeface="Arial" pitchFamily="-106" charset="0"/>
                <a:cs typeface="Calibri"/>
              </a:rPr>
              <a:pPr marL="342900" indent="-342900"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-106" charset="0"/>
                <a:buNone/>
              </a:pPr>
              <a:t>‹#›</a:t>
            </a:fld>
            <a:endParaRPr lang="en-US" sz="1000" dirty="0">
              <a:solidFill>
                <a:srgbClr val="50565C"/>
              </a:solidFill>
              <a:ea typeface="Arial" pitchFamily="-106" charset="0"/>
              <a:cs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324600"/>
            <a:ext cx="9144000" cy="0"/>
          </a:xfrm>
          <a:prstGeom prst="line">
            <a:avLst/>
          </a:prstGeom>
          <a:ln>
            <a:solidFill>
              <a:srgbClr val="0F66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eere_logo_horiz_PM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hf sldNum="0" hdr="0" ft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i="0" kern="1200">
          <a:solidFill>
            <a:srgbClr val="282B2E"/>
          </a:solidFill>
          <a:latin typeface="Calibri"/>
          <a:ea typeface="+mj-ea"/>
          <a:cs typeface="Calibri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1"/>
          <p:cNvGrpSpPr>
            <a:grpSpLocks/>
          </p:cNvGrpSpPr>
          <p:nvPr userDrawn="1"/>
        </p:nvGrpSpPr>
        <p:grpSpPr bwMode="auto">
          <a:xfrm flipH="1" flipV="1">
            <a:off x="0" y="656987"/>
            <a:ext cx="9144000" cy="55563"/>
            <a:chOff x="0" y="832104"/>
            <a:chExt cx="9144000" cy="54864"/>
          </a:xfrm>
          <a:solidFill>
            <a:schemeClr val="accent5"/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1" name="Text Placeholder 9"/>
          <p:cNvSpPr txBox="1">
            <a:spLocks/>
          </p:cNvSpPr>
          <p:nvPr userDrawn="1"/>
        </p:nvSpPr>
        <p:spPr>
          <a:xfrm>
            <a:off x="42335" y="6532122"/>
            <a:ext cx="452308" cy="2413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-106" charset="0"/>
              <a:buNone/>
            </a:pPr>
            <a:fld id="{1EF35371-194E-174F-9528-630C4585B8CC}" type="slidenum">
              <a:rPr lang="en-US" sz="1000">
                <a:solidFill>
                  <a:srgbClr val="50565C"/>
                </a:solidFill>
                <a:ea typeface="Arial" pitchFamily="-106" charset="0"/>
                <a:cs typeface="Calibri"/>
              </a:rPr>
              <a:pPr marL="342900" indent="-342900"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-106" charset="0"/>
                <a:buNone/>
              </a:pPr>
              <a:t>‹#›</a:t>
            </a:fld>
            <a:endParaRPr lang="en-US" sz="1000" dirty="0">
              <a:solidFill>
                <a:srgbClr val="50565C"/>
              </a:solidFill>
              <a:ea typeface="Arial" pitchFamily="-106" charset="0"/>
              <a:cs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324600"/>
            <a:ext cx="9144000" cy="0"/>
          </a:xfrm>
          <a:prstGeom prst="line">
            <a:avLst/>
          </a:prstGeom>
          <a:ln>
            <a:solidFill>
              <a:srgbClr val="0F66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eere_logo_horiz_PM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hf sldNum="0" hdr="0" ft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i="0" kern="1200">
          <a:solidFill>
            <a:srgbClr val="282B2E"/>
          </a:solidFill>
          <a:latin typeface="Calibri"/>
          <a:ea typeface="+mj-ea"/>
          <a:cs typeface="Calibri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1"/>
          <p:cNvGrpSpPr>
            <a:grpSpLocks/>
          </p:cNvGrpSpPr>
          <p:nvPr userDrawn="1"/>
        </p:nvGrpSpPr>
        <p:grpSpPr bwMode="auto">
          <a:xfrm flipH="1" flipV="1">
            <a:off x="0" y="656987"/>
            <a:ext cx="9144000" cy="55563"/>
            <a:chOff x="0" y="832104"/>
            <a:chExt cx="9144000" cy="54864"/>
          </a:xfrm>
          <a:solidFill>
            <a:schemeClr val="accent5"/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1" name="Text Placeholder 9"/>
          <p:cNvSpPr txBox="1">
            <a:spLocks/>
          </p:cNvSpPr>
          <p:nvPr userDrawn="1"/>
        </p:nvSpPr>
        <p:spPr>
          <a:xfrm>
            <a:off x="42335" y="6532122"/>
            <a:ext cx="452308" cy="2413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-106" charset="0"/>
              <a:buNone/>
            </a:pPr>
            <a:fld id="{1EF35371-194E-174F-9528-630C4585B8CC}" type="slidenum">
              <a:rPr lang="en-US" sz="1000">
                <a:solidFill>
                  <a:srgbClr val="50565C"/>
                </a:solidFill>
                <a:ea typeface="Arial" pitchFamily="-106" charset="0"/>
                <a:cs typeface="Calibri"/>
              </a:rPr>
              <a:pPr marL="342900" indent="-342900"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-106" charset="0"/>
                <a:buNone/>
              </a:pPr>
              <a:t>‹#›</a:t>
            </a:fld>
            <a:endParaRPr lang="en-US" sz="1000" dirty="0">
              <a:solidFill>
                <a:srgbClr val="50565C"/>
              </a:solidFill>
              <a:ea typeface="Arial" pitchFamily="-106" charset="0"/>
              <a:cs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324600"/>
            <a:ext cx="9144000" cy="0"/>
          </a:xfrm>
          <a:prstGeom prst="line">
            <a:avLst/>
          </a:prstGeom>
          <a:ln>
            <a:solidFill>
              <a:srgbClr val="0F66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eere_logo_horiz_PM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5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p:hf sldNum="0" hdr="0" ft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i="0" kern="1200">
          <a:solidFill>
            <a:srgbClr val="282B2E"/>
          </a:solidFill>
          <a:latin typeface="Calibri"/>
          <a:ea typeface="+mj-ea"/>
          <a:cs typeface="Calibri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1"/>
          <p:cNvGrpSpPr>
            <a:grpSpLocks/>
          </p:cNvGrpSpPr>
          <p:nvPr userDrawn="1"/>
        </p:nvGrpSpPr>
        <p:grpSpPr bwMode="auto">
          <a:xfrm flipH="1" flipV="1">
            <a:off x="0" y="656987"/>
            <a:ext cx="9144000" cy="55563"/>
            <a:chOff x="0" y="832104"/>
            <a:chExt cx="9144000" cy="54864"/>
          </a:xfrm>
          <a:solidFill>
            <a:schemeClr val="accent5"/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1" name="Text Placeholder 9"/>
          <p:cNvSpPr txBox="1">
            <a:spLocks/>
          </p:cNvSpPr>
          <p:nvPr userDrawn="1"/>
        </p:nvSpPr>
        <p:spPr>
          <a:xfrm>
            <a:off x="42335" y="6532122"/>
            <a:ext cx="452308" cy="2413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-106" charset="0"/>
              <a:buNone/>
            </a:pPr>
            <a:fld id="{1EF35371-194E-174F-9528-630C4585B8CC}" type="slidenum">
              <a:rPr lang="en-US" sz="1000">
                <a:solidFill>
                  <a:srgbClr val="50565C"/>
                </a:solidFill>
                <a:ea typeface="Arial" pitchFamily="-106" charset="0"/>
                <a:cs typeface="Calibri"/>
              </a:rPr>
              <a:pPr marL="342900" indent="-342900"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-106" charset="0"/>
                <a:buNone/>
              </a:pPr>
              <a:t>‹#›</a:t>
            </a:fld>
            <a:endParaRPr lang="en-US" sz="1000" dirty="0">
              <a:solidFill>
                <a:srgbClr val="50565C"/>
              </a:solidFill>
              <a:ea typeface="Arial" pitchFamily="-106" charset="0"/>
              <a:cs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324600"/>
            <a:ext cx="9144000" cy="0"/>
          </a:xfrm>
          <a:prstGeom prst="line">
            <a:avLst/>
          </a:prstGeom>
          <a:ln>
            <a:solidFill>
              <a:srgbClr val="0F66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eere_logo_horiz_PM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0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hf sldNum="0" hdr="0" ftr="0" dt="0"/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i="0" kern="1200">
          <a:solidFill>
            <a:srgbClr val="282B2E"/>
          </a:solidFill>
          <a:latin typeface="Calibri"/>
          <a:ea typeface="+mj-ea"/>
          <a:cs typeface="Calibri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Headline in all caps </a:t>
            </a:r>
            <a:r>
              <a:rPr lang="en-US" dirty="0" err="1" smtClean="0"/>
              <a:t>28pt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preferred as one or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 smtClean="0"/>
              <a:t>Click to add 1st-level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2.png"/><Relationship Id="rId4" Type="http://schemas.openxmlformats.org/officeDocument/2006/relationships/image" Target="../media/image55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hdphoto" Target="../media/hdphoto1.wdp"/><Relationship Id="rId18" Type="http://schemas.openxmlformats.org/officeDocument/2006/relationships/image" Target="../media/image90.png"/><Relationship Id="rId3" Type="http://schemas.openxmlformats.org/officeDocument/2006/relationships/image" Target="../media/image81.png"/><Relationship Id="rId21" Type="http://schemas.openxmlformats.org/officeDocument/2006/relationships/image" Target="../media/image93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85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84.png"/><Relationship Id="rId24" Type="http://schemas.openxmlformats.org/officeDocument/2006/relationships/image" Target="../media/image2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87.png"/><Relationship Id="rId23" Type="http://schemas.openxmlformats.org/officeDocument/2006/relationships/image" Target="../media/image37.png"/><Relationship Id="rId10" Type="http://schemas.openxmlformats.org/officeDocument/2006/relationships/image" Target="../media/image83.jpeg"/><Relationship Id="rId19" Type="http://schemas.openxmlformats.org/officeDocument/2006/relationships/image" Target="../media/image91.png"/><Relationship Id="rId4" Type="http://schemas.openxmlformats.org/officeDocument/2006/relationships/diagramData" Target="../diagrams/data2.xml"/><Relationship Id="rId9" Type="http://schemas.openxmlformats.org/officeDocument/2006/relationships/image" Target="../media/image82.jpeg"/><Relationship Id="rId14" Type="http://schemas.openxmlformats.org/officeDocument/2006/relationships/image" Target="../media/image86.png"/><Relationship Id="rId22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emf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23.jpeg"/><Relationship Id="rId18" Type="http://schemas.openxmlformats.org/officeDocument/2006/relationships/image" Target="../media/image65.png"/><Relationship Id="rId3" Type="http://schemas.openxmlformats.org/officeDocument/2006/relationships/image" Target="../media/image116.png"/><Relationship Id="rId21" Type="http://schemas.openxmlformats.org/officeDocument/2006/relationships/image" Target="../media/image72.png"/><Relationship Id="rId7" Type="http://schemas.openxmlformats.org/officeDocument/2006/relationships/image" Target="../media/image13.png"/><Relationship Id="rId12" Type="http://schemas.openxmlformats.org/officeDocument/2006/relationships/image" Target="../media/image122.gif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6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11" Type="http://schemas.openxmlformats.org/officeDocument/2006/relationships/image" Target="../media/image121.jpeg"/><Relationship Id="rId5" Type="http://schemas.openxmlformats.org/officeDocument/2006/relationships/image" Target="../media/image117.png"/><Relationship Id="rId15" Type="http://schemas.openxmlformats.org/officeDocument/2006/relationships/image" Target="../media/image125.png"/><Relationship Id="rId23" Type="http://schemas.openxmlformats.org/officeDocument/2006/relationships/image" Target="../media/image2.png"/><Relationship Id="rId10" Type="http://schemas.openxmlformats.org/officeDocument/2006/relationships/image" Target="../media/image120.jpeg"/><Relationship Id="rId19" Type="http://schemas.openxmlformats.org/officeDocument/2006/relationships/image" Target="../media/image66.png"/><Relationship Id="rId4" Type="http://schemas.openxmlformats.org/officeDocument/2006/relationships/image" Target="../media/image36.pn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Relationship Id="rId22" Type="http://schemas.openxmlformats.org/officeDocument/2006/relationships/image" Target="../media/image12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tiff"/><Relationship Id="rId3" Type="http://schemas.openxmlformats.org/officeDocument/2006/relationships/image" Target="../media/image130.jpeg"/><Relationship Id="rId7" Type="http://schemas.openxmlformats.org/officeDocument/2006/relationships/image" Target="../media/image13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jpeg"/><Relationship Id="rId5" Type="http://schemas.openxmlformats.org/officeDocument/2006/relationships/image" Target="../media/image83.jpeg"/><Relationship Id="rId4" Type="http://schemas.openxmlformats.org/officeDocument/2006/relationships/image" Target="../media/image131.jpeg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JPG"/><Relationship Id="rId7" Type="http://schemas.openxmlformats.org/officeDocument/2006/relationships/image" Target="../media/image139.em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39.png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.png"/><Relationship Id="rId4" Type="http://schemas.openxmlformats.org/officeDocument/2006/relationships/image" Target="../media/image44.jpe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Mobility in a Changing ECOSYSTEM</a:t>
            </a:r>
            <a:endParaRPr lang="en-US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drhgfdjhngngfmhgmghmghjmghfmf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Ann M. Schlenker</a:t>
            </a:r>
            <a:endParaRPr lang="en-US" dirty="0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/>
          </p:nvPr>
        </p:nvSpPr>
        <p:spPr>
          <a:xfrm>
            <a:off x="469900" y="4960384"/>
            <a:ext cx="4133097" cy="914400"/>
          </a:xfrm>
        </p:spPr>
        <p:txBody>
          <a:bodyPr/>
          <a:lstStyle/>
          <a:p>
            <a:r>
              <a:rPr lang="en-US" dirty="0" smtClean="0"/>
              <a:t>Director, Center for Transportation Research</a:t>
            </a:r>
          </a:p>
          <a:p>
            <a:r>
              <a:rPr lang="en-US" dirty="0" smtClean="0"/>
              <a:t>Argonne National Laboratory</a:t>
            </a:r>
          </a:p>
          <a:p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Annual JOHN NOEL Public Transit Conference</a:t>
            </a:r>
          </a:p>
          <a:p>
            <a:r>
              <a:rPr lang="en-US" dirty="0" smtClean="0"/>
              <a:t>Smarter Cities, Smarter Counties</a:t>
            </a:r>
          </a:p>
          <a:p>
            <a:r>
              <a:rPr lang="en-US" dirty="0" err="1" smtClean="0"/>
              <a:t>Dupage</a:t>
            </a:r>
            <a:r>
              <a:rPr lang="en-US" dirty="0" smtClean="0"/>
              <a:t> County Division of Transportation</a:t>
            </a:r>
          </a:p>
          <a:p>
            <a:r>
              <a:rPr lang="en-US" dirty="0" smtClean="0"/>
              <a:t>October 13, 2017</a:t>
            </a:r>
            <a:endParaRPr lang="en-US" dirty="0"/>
          </a:p>
        </p:txBody>
      </p:sp>
      <p:pic>
        <p:nvPicPr>
          <p:cNvPr id="1026" name="Picture Placeholder 13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25" y="1689100"/>
            <a:ext cx="4280275" cy="270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1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6A0EB80B7648535397B0213ECE38FD79C9A1FE2D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8" y="45156"/>
            <a:ext cx="643467" cy="59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SCIENCE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2601" y="5198553"/>
            <a:ext cx="4825857" cy="86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07621"/>
                </a:solidFill>
                <a:ea typeface="ＭＳ Ｐゴシック" pitchFamily="-106" charset="-128"/>
              </a:rPr>
              <a:t>Providing </a:t>
            </a:r>
            <a:r>
              <a:rPr lang="en-US" sz="2400" b="1" dirty="0" smtClean="0">
                <a:solidFill>
                  <a:srgbClr val="F07621"/>
                </a:solidFill>
                <a:ea typeface="ＭＳ Ｐゴシック" pitchFamily="-106" charset="-128"/>
              </a:rPr>
              <a:t>scientific </a:t>
            </a:r>
            <a:r>
              <a:rPr lang="en-US" sz="2400" b="1" dirty="0">
                <a:solidFill>
                  <a:srgbClr val="F07621"/>
                </a:solidFill>
                <a:ea typeface="ＭＳ Ｐゴシック" pitchFamily="-106" charset="-128"/>
              </a:rPr>
              <a:t>support </a:t>
            </a:r>
            <a:br>
              <a:rPr lang="en-US" sz="2400" b="1" dirty="0">
                <a:solidFill>
                  <a:srgbClr val="F07621"/>
                </a:solidFill>
                <a:ea typeface="ＭＳ Ｐゴシック" pitchFamily="-106" charset="-128"/>
              </a:rPr>
            </a:br>
            <a:r>
              <a:rPr lang="en-US" sz="2400" b="1" dirty="0">
                <a:solidFill>
                  <a:srgbClr val="F07621"/>
                </a:solidFill>
                <a:ea typeface="ＭＳ Ｐゴシック" pitchFamily="-106" charset="-128"/>
              </a:rPr>
              <a:t>to decision makers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728" y="834129"/>
            <a:ext cx="3120272" cy="5396950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327992" y="914400"/>
            <a:ext cx="5585792" cy="46457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457146" rtl="0" eaLnBrk="1" latinLnBrk="0" hangingPunct="1">
              <a:spcBef>
                <a:spcPts val="1200"/>
              </a:spcBef>
              <a:buClr>
                <a:schemeClr val="accent4"/>
              </a:buClr>
              <a:buSzPct val="100000"/>
              <a:buFont typeface="Wingdings" pitchFamily="2" charset="2"/>
              <a:buChar char="§"/>
              <a:tabLst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60375" indent="-168275" algn="l" defTabSz="457146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639763" indent="-114300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868363" indent="-173038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096963" indent="-169863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30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marR="0" lvl="0" indent="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7900"/>
              </a:buClr>
              <a:buSzPct val="100000"/>
              <a:buNone/>
              <a:tabLst/>
              <a:defRPr/>
            </a:pPr>
            <a:r>
              <a:rPr lang="en-US" sz="2000" b="1" u="sng" dirty="0" smtClean="0">
                <a:solidFill>
                  <a:srgbClr val="000000"/>
                </a:solidFill>
                <a:latin typeface="Arial"/>
              </a:rPr>
              <a:t>Critical Research Questions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790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will SMART-enabled mobility impact the urban traveler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terms of VMT, congestion, vehicle ownership, mobility-as-a-service?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7900"/>
              </a:buClr>
              <a:buSzPct val="100000"/>
              <a:buFont typeface="Wingdings" pitchFamily="2" charset="2"/>
              <a:buChar char="§"/>
              <a:tabLst/>
              <a:defRPr/>
            </a:pPr>
            <a:endParaRPr lang="en-US" sz="2000" baseline="0" dirty="0">
              <a:solidFill>
                <a:srgbClr val="000000"/>
              </a:solidFill>
              <a:latin typeface="Arial"/>
            </a:endParaRP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790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long-term impacts on the urban built environment?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7900"/>
              </a:buClr>
              <a:buSzPct val="100000"/>
              <a:buFont typeface="Wingdings" pitchFamily="2" charset="2"/>
              <a:buChar char="§"/>
              <a:tabLst/>
              <a:defRPr/>
            </a:pPr>
            <a:endParaRPr lang="en-US" sz="2000" baseline="0" dirty="0">
              <a:solidFill>
                <a:srgbClr val="000000"/>
              </a:solidFill>
              <a:latin typeface="Arial"/>
            </a:endParaRP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790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What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are the energy impacts of optimized signal management and automated mobility districts?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9709" r="3166" b="8347"/>
          <a:stretch/>
        </p:blipFill>
        <p:spPr bwMode="auto">
          <a:xfrm>
            <a:off x="7243055" y="87325"/>
            <a:ext cx="1475277" cy="505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eere_logo_horiz_PM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2CCF72ABD875368118C1D7D1DC0B8E1C76E5F155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67" y="0"/>
            <a:ext cx="625268" cy="64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FUELING INFRASTRUCTURE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29244" y="996713"/>
            <a:ext cx="4380029" cy="798821"/>
          </a:xfrm>
          <a:prstGeom prst="rect">
            <a:avLst/>
          </a:prstGeom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Mapping EV Technology </a:t>
            </a:r>
            <a:br>
              <a:rPr lang="en-US" sz="1600" b="1" dirty="0" smtClean="0">
                <a:solidFill>
                  <a:srgbClr val="000000"/>
                </a:solidFill>
                <a:latin typeface="+mj-lt"/>
              </a:rPr>
            </a:br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with Travel Patterns Reduced EVSE Locations from 18,000+ to 281 in Seattle</a:t>
            </a:r>
            <a:endParaRPr lang="en-US" sz="16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8" name="Picture 17" descr="Y:\5400\Energy_Storage\ESSE\Battery Ownership Model\Spatial Analysis Tools\roi\figures\trip_dests_all.bmp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4449924" y="1815072"/>
            <a:ext cx="2188988" cy="362489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9" name="Picture 18" descr="Y:\5400\Energy_Storage\ESSE\Battery Ownership Model\Spatial Analysis Tools\roi\figures\281_stations_402c_vs_AFDC.bmp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6748" y="1795534"/>
            <a:ext cx="2247252" cy="3674828"/>
          </a:xfrm>
          <a:prstGeom prst="rect">
            <a:avLst/>
          </a:prstGeom>
          <a:noFill/>
          <a:extLst/>
        </p:spPr>
      </p:pic>
      <p:sp>
        <p:nvSpPr>
          <p:cNvPr id="12" name="Rectangle 11"/>
          <p:cNvSpPr/>
          <p:nvPr/>
        </p:nvSpPr>
        <p:spPr>
          <a:xfrm>
            <a:off x="166073" y="5439962"/>
            <a:ext cx="4932701" cy="737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597A"/>
                </a:solidFill>
                <a:ea typeface="ＭＳ Ｐゴシック" pitchFamily="-106" charset="-128"/>
              </a:rPr>
              <a:t>Informed </a:t>
            </a:r>
            <a:r>
              <a:rPr lang="en-US" sz="2400" b="1" dirty="0" smtClean="0">
                <a:solidFill>
                  <a:srgbClr val="00597A"/>
                </a:solidFill>
                <a:ea typeface="ＭＳ Ｐゴシック" pitchFamily="-106" charset="-128"/>
              </a:rPr>
              <a:t>infrastructure investments that </a:t>
            </a:r>
            <a:r>
              <a:rPr lang="en-US" sz="2400" b="1" dirty="0">
                <a:solidFill>
                  <a:srgbClr val="00597A"/>
                </a:solidFill>
                <a:ea typeface="ＭＳ Ｐゴシック" pitchFamily="-106" charset="-128"/>
              </a:rPr>
              <a:t>drive </a:t>
            </a:r>
            <a:r>
              <a:rPr lang="en-US" sz="2400" b="1" dirty="0" smtClean="0">
                <a:solidFill>
                  <a:srgbClr val="00597A"/>
                </a:solidFill>
                <a:ea typeface="ＭＳ Ｐゴシック" pitchFamily="-106" charset="-128"/>
              </a:rPr>
              <a:t>consumer </a:t>
            </a:r>
            <a:r>
              <a:rPr lang="en-US" sz="2400" b="1" dirty="0">
                <a:solidFill>
                  <a:srgbClr val="00597A"/>
                </a:solidFill>
                <a:ea typeface="ＭＳ Ｐゴシック" pitchFamily="-106" charset="-128"/>
              </a:rPr>
              <a:t>adoption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149322" y="3264165"/>
            <a:ext cx="1237017" cy="574786"/>
          </a:xfrm>
          <a:prstGeom prst="rightArrow">
            <a:avLst/>
          </a:prstGeom>
          <a:gradFill>
            <a:gsLst>
              <a:gs pos="0">
                <a:schemeClr val="accent1"/>
              </a:gs>
              <a:gs pos="96000">
                <a:schemeClr val="accent1">
                  <a:tint val="23500"/>
                  <a:satMod val="160000"/>
                  <a:alpha val="30000"/>
                </a:schemeClr>
              </a:gs>
            </a:gsLst>
            <a:lin ang="10800000" scaled="1"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224221" y="860348"/>
            <a:ext cx="4354703" cy="4797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457146" rtl="0" eaLnBrk="1" latinLnBrk="0" hangingPunct="1">
              <a:spcBef>
                <a:spcPts val="1200"/>
              </a:spcBef>
              <a:buClr>
                <a:schemeClr val="accent4"/>
              </a:buClr>
              <a:buSzPct val="100000"/>
              <a:buFont typeface="Wingdings" pitchFamily="2" charset="2"/>
              <a:buChar char="§"/>
              <a:tabLst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60375" indent="-168275" algn="l" defTabSz="457146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639763" indent="-114300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868363" indent="-173038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096963" indent="-169863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30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marR="0" lvl="0" indent="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7900"/>
              </a:buClr>
              <a:buSzPct val="10000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 Research Questions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infrastructure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is required to support future mobility systems?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  <a:tabLst/>
              <a:defRPr/>
            </a:pPr>
            <a:endParaRPr lang="en-US" sz="2000" baseline="0" dirty="0">
              <a:solidFill>
                <a:srgbClr val="000000"/>
              </a:solidFill>
              <a:latin typeface="Arial"/>
            </a:endParaRP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can next-gen fueling/charging infrastructure enable low-carbon transportation?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costs and benefits,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where should infrastructure investments be made?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9709" r="3166" b="8347"/>
          <a:stretch/>
        </p:blipFill>
        <p:spPr bwMode="auto">
          <a:xfrm>
            <a:off x="7243055" y="87325"/>
            <a:ext cx="1475277" cy="505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eere_logo_horiz_PM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95EE3CAECCC8E9922D599C65BDCD45436EBFDBD4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95"/>
            <a:ext cx="598311" cy="58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11077" y="5078269"/>
            <a:ext cx="4532922" cy="1100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838486"/>
                </a:solidFill>
                <a:ea typeface="ＭＳ Ｐゴシック" pitchFamily="-106" charset="-128"/>
              </a:rPr>
              <a:t>Energy-efficient, seamless multi-modal </a:t>
            </a:r>
            <a:r>
              <a:rPr lang="en-US" sz="2400" b="1" dirty="0" smtClean="0">
                <a:solidFill>
                  <a:srgbClr val="838486"/>
                </a:solidFill>
                <a:ea typeface="ＭＳ Ｐゴシック" pitchFamily="-106" charset="-128"/>
              </a:rPr>
              <a:t>transport </a:t>
            </a:r>
            <a:r>
              <a:rPr lang="en-US" sz="2400" b="1" dirty="0">
                <a:solidFill>
                  <a:srgbClr val="838486"/>
                </a:solidFill>
                <a:ea typeface="ＭＳ Ｐゴシック" pitchFamily="-106" charset="-128"/>
              </a:rPr>
              <a:t>of people and goods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MULTI-MODAL TRANSPORTATION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11077" y="2677198"/>
            <a:ext cx="3941037" cy="461063"/>
          </a:xfrm>
          <a:prstGeom prst="rect">
            <a:avLst/>
          </a:prstGeom>
          <a:gradFill flip="none" rotWithShape="1">
            <a:gsLst>
              <a:gs pos="1000">
                <a:schemeClr val="accent1">
                  <a:tint val="66000"/>
                  <a:satMod val="160000"/>
                  <a:alpha val="76000"/>
                </a:schemeClr>
              </a:gs>
              <a:gs pos="5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Arial Narrow"/>
              </a:rPr>
              <a:t>Smart                              Mobility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61" y="3358264"/>
            <a:ext cx="2000252" cy="1332324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38" y="1135479"/>
            <a:ext cx="2360860" cy="1329791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94" y="1135479"/>
            <a:ext cx="1406995" cy="1329791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68" y="3348994"/>
            <a:ext cx="1789546" cy="1342159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4" y="2325563"/>
            <a:ext cx="1732091" cy="1151002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99553" y="959551"/>
            <a:ext cx="4348975" cy="4797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457146" rtl="0" eaLnBrk="1" latinLnBrk="0" hangingPunct="1">
              <a:spcBef>
                <a:spcPts val="1200"/>
              </a:spcBef>
              <a:buClr>
                <a:schemeClr val="accent4"/>
              </a:buClr>
              <a:buSzPct val="100000"/>
              <a:buFont typeface="Wingdings" pitchFamily="2" charset="2"/>
              <a:buChar char="§"/>
              <a:tabLst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60375" indent="-168275" algn="l" defTabSz="457146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639763" indent="-114300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868363" indent="-173038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096963" indent="-169863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30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marR="0" lvl="0" indent="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7900"/>
              </a:buClr>
              <a:buSzPct val="10000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 Research Questions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potential energy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benefits of reduced modality interface barriers?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2100" marR="0" lvl="1" indent="0" algn="l" defTabSz="4571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interactions between mass transit and transportation network companies?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tabLst/>
              <a:defRPr/>
            </a:pPr>
            <a:endParaRPr lang="en-US" sz="2000" dirty="0">
              <a:solidFill>
                <a:srgbClr val="000000"/>
              </a:solidFill>
              <a:latin typeface="Arial"/>
            </a:endParaRP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What opportunities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do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evolving household spending and commodity flow bring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for freight logistics?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9709" r="3166" b="8347"/>
          <a:stretch/>
        </p:blipFill>
        <p:spPr bwMode="auto">
          <a:xfrm>
            <a:off x="7243055" y="87325"/>
            <a:ext cx="1475277" cy="505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eere_logo_horiz_PM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8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3" y="2757833"/>
            <a:ext cx="4766733" cy="914400"/>
          </a:xfrm>
        </p:spPr>
        <p:txBody>
          <a:bodyPr/>
          <a:lstStyle/>
          <a:p>
            <a:pPr algn="ctr"/>
            <a:r>
              <a:rPr lang="en-US" dirty="0" smtClean="0"/>
              <a:t>Examples of a Few High Level Accomplishments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369" y="940770"/>
            <a:ext cx="4067223" cy="1394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072" y="2017557"/>
            <a:ext cx="4999479" cy="42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9689" y="42651"/>
            <a:ext cx="9131232" cy="68515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ACCOMPLISHMENT: Advanced Control of CAVs </a:t>
            </a:r>
            <a:r>
              <a:rPr lang="en-US" sz="2000" dirty="0" smtClean="0">
                <a:solidFill>
                  <a:srgbClr val="000000"/>
                </a:solidFill>
              </a:rPr>
              <a:t>(EEMS016)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35922" y="1413048"/>
            <a:ext cx="1529276" cy="128668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415870" y="1470754"/>
            <a:ext cx="1771597" cy="109965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640963" y="750387"/>
            <a:ext cx="1295507" cy="37746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1644" y="2131239"/>
            <a:ext cx="1943670" cy="6960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20559" y="888814"/>
            <a:ext cx="1943670" cy="112866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20559" y="965197"/>
            <a:ext cx="2050257" cy="978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cs typeface="Arial Narrow"/>
              </a:rPr>
              <a:t>Connectivity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Cloud, Digital Maps, </a:t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</a:b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V2V, V2I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9492" y="2328439"/>
            <a:ext cx="227171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>
            <a:defPPr>
              <a:defRPr lang="en-US"/>
            </a:defPPr>
            <a:lvl1pPr marR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cs typeface="Arial Narrow"/>
              </a:defRPr>
            </a:lvl1pPr>
          </a:lstStyle>
          <a:p>
            <a:r>
              <a:rPr lang="en-US" dirty="0"/>
              <a:t>Sensing + Vision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32102" y="734923"/>
            <a:ext cx="238828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>
            <a:defPPr>
              <a:defRPr lang="en-US"/>
            </a:defPPr>
            <a:lvl1pPr marR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cs typeface="Arial Narrow"/>
              </a:defRPr>
            </a:lvl1pPr>
          </a:lstStyle>
          <a:p>
            <a:r>
              <a:rPr lang="en-US" dirty="0"/>
              <a:t>Automation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14749" y="1610297"/>
            <a:ext cx="1629342" cy="9787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cs typeface="Arial Narrow"/>
              </a:rPr>
              <a:t>Electrification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 Narrow"/>
              <a:cs typeface="Arial Narrow"/>
            </a:endParaRP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+ other advanced powertrain tech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15146" y="1359874"/>
            <a:ext cx="2388281" cy="1255728"/>
          </a:xfrm>
          <a:prstGeom prst="rect">
            <a:avLst/>
          </a:prstGeom>
          <a:ln w="19050">
            <a:solidFill>
              <a:srgbClr val="047A4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b="1" noProof="0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Future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r</a:t>
            </a:r>
            <a:r>
              <a:rPr lang="en-US" b="1" noProof="0" dirty="0" err="1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oad</a:t>
            </a:r>
            <a:r>
              <a:rPr lang="en-US" b="1" noProof="0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 information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 Narrow"/>
              <a:cs typeface="Arial Narrow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speed limits, grade, traffic lights, preceding vehicles, traffic, etc.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37640" y="1585000"/>
            <a:ext cx="1789227" cy="934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>
            <a:defPPr>
              <a:defRPr lang="en-US"/>
            </a:defPPr>
            <a:lvl1pPr marR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cs typeface="Arial Narrow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Intelligent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Energy-Efficient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CAV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 rot="2167984">
            <a:off x="2278867" y="1560718"/>
            <a:ext cx="284395" cy="176714"/>
          </a:xfrm>
          <a:prstGeom prst="rightArrow">
            <a:avLst/>
          </a:prstGeom>
          <a:solidFill>
            <a:srgbClr val="047A40"/>
          </a:solidFill>
          <a:ln>
            <a:solidFill>
              <a:srgbClr val="047A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2283032" y="2390890"/>
            <a:ext cx="284395" cy="176714"/>
          </a:xfrm>
          <a:prstGeom prst="rightArrow">
            <a:avLst/>
          </a:prstGeom>
          <a:solidFill>
            <a:srgbClr val="047A40"/>
          </a:solidFill>
          <a:ln>
            <a:solidFill>
              <a:srgbClr val="047A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5400000">
            <a:off x="6178146" y="1212386"/>
            <a:ext cx="247044" cy="176714"/>
          </a:xfrm>
          <a:prstGeom prst="rightArrow">
            <a:avLst/>
          </a:prstGeom>
          <a:solidFill>
            <a:srgbClr val="047A40"/>
          </a:solidFill>
          <a:ln>
            <a:solidFill>
              <a:srgbClr val="047A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5064030" y="1899381"/>
            <a:ext cx="284395" cy="176714"/>
          </a:xfrm>
          <a:prstGeom prst="rightArrow">
            <a:avLst/>
          </a:prstGeom>
          <a:solidFill>
            <a:srgbClr val="047A40"/>
          </a:solidFill>
          <a:ln>
            <a:solidFill>
              <a:srgbClr val="047A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 rot="10800000">
            <a:off x="7231835" y="1908702"/>
            <a:ext cx="275550" cy="176714"/>
          </a:xfrm>
          <a:prstGeom prst="rightArrow">
            <a:avLst/>
          </a:prstGeom>
          <a:solidFill>
            <a:srgbClr val="047A40"/>
          </a:solidFill>
          <a:ln>
            <a:solidFill>
              <a:srgbClr val="047A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23" y="4384858"/>
            <a:ext cx="1719957" cy="132917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68" y="4145744"/>
            <a:ext cx="2393945" cy="205991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309257" y="338850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4675" y="3276153"/>
            <a:ext cx="4352982" cy="97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Optimized speed and powertrain operations, using optimal control theory and model-predictive control (MPC)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29"/>
          <a:stretch/>
        </p:blipFill>
        <p:spPr>
          <a:xfrm>
            <a:off x="5132102" y="4289093"/>
            <a:ext cx="3505512" cy="1957514"/>
          </a:xfrm>
          <a:prstGeom prst="rect">
            <a:avLst/>
          </a:prstGeom>
          <a:ln>
            <a:noFill/>
          </a:ln>
        </p:spPr>
      </p:pic>
      <p:sp>
        <p:nvSpPr>
          <p:cNvPr id="56" name="Rectangle 55"/>
          <p:cNvSpPr/>
          <p:nvPr/>
        </p:nvSpPr>
        <p:spPr>
          <a:xfrm>
            <a:off x="56147" y="2955142"/>
            <a:ext cx="4421510" cy="3291465"/>
          </a:xfrm>
          <a:prstGeom prst="rect">
            <a:avLst/>
          </a:prstGeom>
          <a:noFill/>
          <a:ln w="28575">
            <a:solidFill>
              <a:srgbClr val="047A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589654" y="2955142"/>
            <a:ext cx="4421510" cy="3291465"/>
          </a:xfrm>
          <a:prstGeom prst="rect">
            <a:avLst/>
          </a:prstGeom>
          <a:noFill/>
          <a:ln w="28575">
            <a:solidFill>
              <a:srgbClr val="047A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65375" y="3013332"/>
            <a:ext cx="2986655" cy="375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1. Advanced Control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9503" y="4731066"/>
            <a:ext cx="1836638" cy="889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sz="1600" b="1" i="1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2h+ highway trip</a:t>
            </a:r>
            <a:br>
              <a:rPr lang="en-US" sz="1600" b="1" i="1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</a:br>
            <a:r>
              <a:rPr lang="en-US" sz="1600" b="1" i="1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conventional </a:t>
            </a: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LDV </a:t>
            </a:r>
            <a:r>
              <a:rPr lang="en-US" sz="1600" b="1" i="1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/>
            </a:r>
            <a:br>
              <a:rPr lang="en-US" sz="1600" b="1" i="1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</a:br>
            <a:r>
              <a:rPr lang="en-US" sz="1600" b="1" i="1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with cruise control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95789" y="4310282"/>
            <a:ext cx="1836638" cy="889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sz="1600" b="1" i="1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w/ MPC 4% fuel savings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1912909" y="4960729"/>
            <a:ext cx="284395" cy="176714"/>
          </a:xfrm>
          <a:prstGeom prst="rightArrow">
            <a:avLst/>
          </a:prstGeom>
          <a:solidFill>
            <a:srgbClr val="047A40"/>
          </a:solidFill>
          <a:ln>
            <a:solidFill>
              <a:srgbClr val="047A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692528" y="3013332"/>
            <a:ext cx="4243128" cy="375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2. CAV + Environment Modeling Framework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34884" y="3276153"/>
            <a:ext cx="4352982" cy="97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Simulated a broad range of driving situations, powertrains and CAV technologies</a:t>
            </a:r>
          </a:p>
        </p:txBody>
      </p:sp>
      <p:pic>
        <p:nvPicPr>
          <p:cNvPr id="39" name="Picture 38" descr="eere_logo_horiz_PM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9689" y="42651"/>
            <a:ext cx="9131232" cy="68515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ACCOMPLISHMENT: Regional CAVs Energy Use </a:t>
            </a:r>
            <a:r>
              <a:rPr lang="en-US" sz="2000" dirty="0" smtClean="0">
                <a:solidFill>
                  <a:srgbClr val="000000"/>
                </a:solidFill>
              </a:rPr>
              <a:t>(EEMS017)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3" name="Content Placeholder 1"/>
          <p:cNvSpPr txBox="1">
            <a:spLocks/>
          </p:cNvSpPr>
          <p:nvPr/>
        </p:nvSpPr>
        <p:spPr>
          <a:xfrm>
            <a:off x="192683" y="786961"/>
            <a:ext cx="8951317" cy="147268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Evaluated CAV adoption and effect on travel demand and traffic flow</a:t>
            </a:r>
          </a:p>
          <a:p>
            <a:r>
              <a:rPr lang="en-US" dirty="0" smtClean="0"/>
              <a:t>Benefits due to improved traffic flow offset by increased VMT due to induced demand</a:t>
            </a:r>
          </a:p>
          <a:p>
            <a:r>
              <a:rPr lang="en-US" dirty="0" smtClean="0"/>
              <a:t>VMT increases with CAVs market penetration and reduced value of travel time (VOTT)</a:t>
            </a:r>
            <a:endParaRPr lang="en-US" dirty="0"/>
          </a:p>
          <a:p>
            <a:r>
              <a:rPr lang="en-US" dirty="0" smtClean="0"/>
              <a:t>Fuel consumption increased over 43% in worst case scenario</a:t>
            </a:r>
          </a:p>
          <a:p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620" y="2905019"/>
            <a:ext cx="5946353" cy="313636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754972" y="2614680"/>
            <a:ext cx="1686074" cy="881783"/>
            <a:chOff x="5867251" y="5591926"/>
            <a:chExt cx="1686074" cy="88178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51922" y="5845842"/>
              <a:ext cx="823780" cy="62786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867251" y="5591926"/>
              <a:ext cx="49656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VMT</a:t>
              </a:r>
              <a:endParaRPr lang="en-US" sz="1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18020" y="5591926"/>
              <a:ext cx="7418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Energy</a:t>
              </a:r>
              <a:endParaRPr lang="en-US" sz="10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98492" y="5795597"/>
              <a:ext cx="9548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VOTT=100%</a:t>
              </a:r>
              <a:br>
                <a:rPr lang="en-US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VOTT=70%</a:t>
              </a:r>
            </a:p>
            <a:p>
              <a:r>
                <a:rPr lang="en-US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VOTT=50</a:t>
              </a: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%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900738" y="5591926"/>
              <a:ext cx="1652587" cy="88178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3922" y="2207459"/>
            <a:ext cx="3061698" cy="4030813"/>
            <a:chOff x="372417" y="2550030"/>
            <a:chExt cx="3193360" cy="42041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06"/>
            <a:stretch/>
          </p:blipFill>
          <p:spPr>
            <a:xfrm>
              <a:off x="372418" y="2962275"/>
              <a:ext cx="3193359" cy="3409669"/>
            </a:xfrm>
            <a:prstGeom prst="rect">
              <a:avLst/>
            </a:prstGeom>
            <a:effectLst/>
          </p:spPr>
        </p:pic>
        <p:grpSp>
          <p:nvGrpSpPr>
            <p:cNvPr id="41" name="Group 40"/>
            <p:cNvGrpSpPr/>
            <p:nvPr/>
          </p:nvGrpSpPr>
          <p:grpSpPr>
            <a:xfrm>
              <a:off x="2638632" y="3381082"/>
              <a:ext cx="811588" cy="1009921"/>
              <a:chOff x="3520031" y="2725744"/>
              <a:chExt cx="945667" cy="1252858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6085" y="2997733"/>
                <a:ext cx="939611" cy="980869"/>
              </a:xfrm>
              <a:prstGeom prst="rect">
                <a:avLst/>
              </a:prstGeom>
              <a:ln>
                <a:solidFill>
                  <a:srgbClr val="47484A"/>
                </a:solidFill>
              </a:ln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3520031" y="2725744"/>
                <a:ext cx="945667" cy="28635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47484A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%D </a:t>
                </a:r>
                <a:r>
                  <a:rPr kumimoji="0" 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</a:rPr>
                  <a:t>fuel use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72417" y="6323292"/>
              <a:ext cx="3193359" cy="430887"/>
            </a:xfrm>
            <a:prstGeom prst="rect">
              <a:avLst/>
            </a:prstGeom>
            <a:solidFill>
              <a:srgbClr val="00609C"/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Dark green areas indicate higher fuel consumption in high penetration scenario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483" y="3068369"/>
              <a:ext cx="1008737" cy="17705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72418" y="2550030"/>
              <a:ext cx="3193359" cy="430887"/>
            </a:xfrm>
            <a:prstGeom prst="rect">
              <a:avLst/>
            </a:prstGeom>
            <a:solidFill>
              <a:srgbClr val="00609C"/>
            </a:solidFill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Comparison of low and high penetration fuel use at 70% of current 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value of travel time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19" name="Picture 18" descr="eere_logo_horiz_PM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9689" y="42651"/>
            <a:ext cx="9131232" cy="68515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ACCOMPLISHMENT: </a:t>
            </a:r>
            <a:r>
              <a:rPr lang="en-US" dirty="0" err="1" smtClean="0">
                <a:solidFill>
                  <a:srgbClr val="000000"/>
                </a:solidFill>
              </a:rPr>
              <a:t>WholeTraveler</a:t>
            </a:r>
            <a:r>
              <a:rPr lang="en-US" dirty="0" smtClean="0">
                <a:solidFill>
                  <a:srgbClr val="000000"/>
                </a:solidFill>
              </a:rPr>
              <a:t> Behavior Study </a:t>
            </a:r>
            <a:r>
              <a:rPr lang="en-US" sz="2000" dirty="0" smtClean="0">
                <a:solidFill>
                  <a:srgbClr val="000000"/>
                </a:solidFill>
              </a:rPr>
              <a:t>(EEMS023)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0" name="Picture 19" descr="image_ub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" y="2991133"/>
            <a:ext cx="4297584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image_LH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58" y="3086276"/>
            <a:ext cx="4035056" cy="295208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image_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58" y="3297929"/>
            <a:ext cx="3998354" cy="28764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62268" y="742253"/>
            <a:ext cx="8801623" cy="23440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548235"/>
                </a:solidFill>
              </a:rPr>
              <a:t>Designed two-phase survey with innovative features</a:t>
            </a:r>
          </a:p>
          <a:p>
            <a:pPr lvl="1"/>
            <a:r>
              <a:rPr lang="en-US" dirty="0" smtClean="0"/>
              <a:t>Life History Calendar</a:t>
            </a:r>
          </a:p>
          <a:p>
            <a:pPr lvl="1"/>
            <a:r>
              <a:rPr lang="en-US" dirty="0" smtClean="0"/>
              <a:t>Inexpensive and efficient GPS data collection</a:t>
            </a:r>
          </a:p>
          <a:p>
            <a:pPr lvl="1"/>
            <a:r>
              <a:rPr lang="en-US" dirty="0" smtClean="0"/>
              <a:t>Ability to compare stated and revealed preferences</a:t>
            </a:r>
          </a:p>
          <a:p>
            <a:pPr lvl="1"/>
            <a:r>
              <a:rPr lang="en-US" dirty="0" smtClean="0"/>
              <a:t>Creative experimental questions to understand preferences and transportation megatrends</a:t>
            </a:r>
          </a:p>
          <a:p>
            <a:endParaRPr lang="en-US" sz="2000" dirty="0"/>
          </a:p>
        </p:txBody>
      </p:sp>
      <p:sp>
        <p:nvSpPr>
          <p:cNvPr id="31" name="Right Arrow 30"/>
          <p:cNvSpPr/>
          <p:nvPr/>
        </p:nvSpPr>
        <p:spPr>
          <a:xfrm>
            <a:off x="5292388" y="1204859"/>
            <a:ext cx="3745495" cy="327144"/>
          </a:xfrm>
          <a:prstGeom prst="rightArrow">
            <a:avLst/>
          </a:prstGeom>
          <a:gradFill flip="none" rotWithShape="1">
            <a:gsLst>
              <a:gs pos="67000">
                <a:srgbClr val="77BD1C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77BD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Short		Medium	  Long		</a:t>
            </a:r>
            <a:r>
              <a:rPr lang="en-US" sz="1400" dirty="0" smtClean="0">
                <a:solidFill>
                  <a:schemeClr val="tx1"/>
                </a:solidFill>
              </a:rPr>
              <a:t>Future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2" name="Picture 31" descr="001c87a5082c38f7ec4ebf586bf744f0_person-icon-person-icon-clipart-png_1880-282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6911" y="1121704"/>
            <a:ext cx="273935" cy="412068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5306184" y="1243346"/>
            <a:ext cx="0" cy="250169"/>
          </a:xfrm>
          <a:prstGeom prst="line">
            <a:avLst/>
          </a:prstGeom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213082" y="1243346"/>
            <a:ext cx="0" cy="250169"/>
          </a:xfrm>
          <a:prstGeom prst="line">
            <a:avLst/>
          </a:prstGeom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119980" y="1243346"/>
            <a:ext cx="0" cy="250169"/>
          </a:xfrm>
          <a:prstGeom prst="line">
            <a:avLst/>
          </a:prstGeom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026879" y="1243346"/>
            <a:ext cx="0" cy="250169"/>
          </a:xfrm>
          <a:prstGeom prst="line">
            <a:avLst/>
          </a:prstGeom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eere_logo_horiz_PM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4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9689" y="42651"/>
            <a:ext cx="9420246" cy="68515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ACCOMPLISHMENT: Emulated Car-Sharing Demand </a:t>
            </a:r>
            <a:r>
              <a:rPr lang="en-US" sz="2000" dirty="0" smtClean="0">
                <a:solidFill>
                  <a:srgbClr val="000000"/>
                </a:solidFill>
              </a:rPr>
              <a:t>(EEMS012)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2" descr="S:\Working Directory\Johns Working Directory\Presentations and Papers by Us\Annual Merit Review 2017\SMART Mobility Overview (D. Anderson)\Density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1950" y="2892963"/>
            <a:ext cx="2251075" cy="27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\\nrel.gov\shared\5400\Energy_Storage\ESSE\Battery Ownership Model\2016 Columbus\inrix\eval_code\export\inrix_columbus_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250" y="3375377"/>
            <a:ext cx="960056" cy="979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072767"/>
            <a:ext cx="8372901" cy="14868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1600" dirty="0" smtClean="0"/>
              <a:t>Modeling advanced fueling infrastructure requires spatially-resolved vehicle activity patterns</a:t>
            </a:r>
          </a:p>
          <a:p>
            <a:pPr marL="228600" indent="-228600"/>
            <a:r>
              <a:rPr lang="en-US" sz="1600" dirty="0" smtClean="0"/>
              <a:t>Despite the proliferation of shared mobility companies, access to shared mobility data is limited</a:t>
            </a:r>
          </a:p>
          <a:p>
            <a:pPr marL="228600" indent="-228600"/>
            <a:r>
              <a:rPr lang="en-US" sz="1600" dirty="0" smtClean="0"/>
              <a:t>AFI team developed algorithms to synthesize car-sharing vehicle trajectories from personal vehicle GPS trajectories</a:t>
            </a:r>
          </a:p>
          <a:p>
            <a:pPr marL="228600" indent="-228600"/>
            <a:r>
              <a:rPr lang="en-US" sz="1600" dirty="0" smtClean="0"/>
              <a:t>Real-world car-sharing data obtained from </a:t>
            </a:r>
            <a:r>
              <a:rPr lang="en-US" sz="1600" dirty="0" err="1" smtClean="0"/>
              <a:t>ReachNow</a:t>
            </a:r>
            <a:r>
              <a:rPr lang="en-US" sz="1600" dirty="0" smtClean="0"/>
              <a:t> – will be used to validate emulated data</a:t>
            </a:r>
            <a:endParaRPr lang="en-US" sz="1600" dirty="0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457200" y="686666"/>
            <a:ext cx="8372901" cy="4997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accent4"/>
                </a:solidFill>
              </a:rPr>
              <a:t>Method for emulating shared mobility vehicle data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3" name="Picture 2" descr="Transportation Secure Data Center ic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49" y="3381727"/>
            <a:ext cx="793751" cy="78783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63800" y="2704046"/>
            <a:ext cx="4114800" cy="3155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75771" y="4960383"/>
            <a:ext cx="1997530" cy="715737"/>
          </a:xfrm>
          <a:prstGeom prst="rect">
            <a:avLst/>
          </a:prstGeom>
          <a:solidFill>
            <a:srgbClr val="00609C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FFFF"/>
                </a:solidFill>
                <a:latin typeface="Arial"/>
              </a:rPr>
              <a:t>Rescheduling algorithms to emulate car sharing, ride sharing, or ride hailing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82850" y="5926859"/>
            <a:ext cx="4076700" cy="341085"/>
          </a:xfrm>
          <a:prstGeom prst="rect">
            <a:avLst/>
          </a:prstGeom>
          <a:solidFill>
            <a:srgbClr val="00609C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b="1" dirty="0">
                <a:solidFill>
                  <a:srgbClr val="FFFFFF"/>
                </a:solidFill>
                <a:latin typeface="Arial"/>
              </a:rPr>
              <a:t>Preliminary Results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5771" y="2842163"/>
            <a:ext cx="1997530" cy="414469"/>
          </a:xfrm>
          <a:prstGeom prst="rect">
            <a:avLst/>
          </a:prstGeom>
          <a:solidFill>
            <a:srgbClr val="00609C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100" b="1" dirty="0">
                <a:solidFill>
                  <a:srgbClr val="FFFFFF"/>
                </a:solidFill>
                <a:latin typeface="Arial"/>
              </a:rPr>
              <a:t>Real-world travel profiles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242786" y="4507267"/>
            <a:ext cx="0" cy="426135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1"/>
          </p:cNvCxnSpPr>
          <p:nvPr/>
        </p:nvCxnSpPr>
        <p:spPr>
          <a:xfrm flipV="1">
            <a:off x="1261836" y="6097402"/>
            <a:ext cx="1221014" cy="3715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2"/>
          </p:cNvCxnSpPr>
          <p:nvPr/>
        </p:nvCxnSpPr>
        <p:spPr>
          <a:xfrm>
            <a:off x="1274536" y="5676120"/>
            <a:ext cx="0" cy="418647"/>
          </a:xfrm>
          <a:prstGeom prst="straightConnector1">
            <a:avLst/>
          </a:prstGeom>
          <a:ln w="25400">
            <a:solidFill>
              <a:srgbClr val="002060"/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84" y="4241378"/>
            <a:ext cx="704816" cy="2015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11950" y="5211141"/>
            <a:ext cx="2270551" cy="598851"/>
          </a:xfrm>
          <a:prstGeom prst="rect">
            <a:avLst/>
          </a:prstGeom>
          <a:solidFill>
            <a:srgbClr val="0060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914400">
              <a:defRPr sz="1400" b="1"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900" dirty="0" err="1"/>
              <a:t>ReachNow</a:t>
            </a:r>
            <a:r>
              <a:rPr lang="en-US" sz="900" dirty="0"/>
              <a:t> free-floating car-sharing vehicle parking density in Seattle, </a:t>
            </a:r>
            <a:r>
              <a:rPr lang="en-US" sz="900" dirty="0" smtClean="0"/>
              <a:t>WA</a:t>
            </a:r>
          </a:p>
          <a:p>
            <a:r>
              <a:rPr lang="en-US" sz="900" dirty="0" smtClean="0"/>
              <a:t> May </a:t>
            </a:r>
            <a:r>
              <a:rPr lang="en-US" sz="900" dirty="0"/>
              <a:t>2016 to Feb 2017</a:t>
            </a:r>
          </a:p>
        </p:txBody>
      </p:sp>
      <p:pic>
        <p:nvPicPr>
          <p:cNvPr id="19" name="Picture 18" descr="eere_logo_horiz_PM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9689" y="42651"/>
            <a:ext cx="9420246" cy="68515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ACCOMPLISHMENT: Quantified Platooning Potential </a:t>
            </a:r>
            <a:r>
              <a:rPr lang="en-US" sz="2000" dirty="0" smtClean="0">
                <a:solidFill>
                  <a:srgbClr val="000000"/>
                </a:solidFill>
              </a:rPr>
              <a:t>(EEMS025)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539" y="4297760"/>
            <a:ext cx="497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 smtClean="0">
                <a:solidFill>
                  <a:srgbClr val="000000"/>
                </a:solidFill>
              </a:rPr>
              <a:t>Method and Assumptions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</a:rPr>
              <a:t>Use Argonne’s </a:t>
            </a:r>
            <a:r>
              <a:rPr lang="en-US" sz="1200" b="1" dirty="0" smtClean="0">
                <a:solidFill>
                  <a:srgbClr val="000000"/>
                </a:solidFill>
              </a:rPr>
              <a:t>NEAT</a:t>
            </a:r>
            <a:r>
              <a:rPr lang="en-US" sz="1200" dirty="0" smtClean="0">
                <a:solidFill>
                  <a:srgbClr val="000000"/>
                </a:solidFill>
              </a:rPr>
              <a:t> model which captures freight energy saving by commodity type, mode and length of haul.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1200" dirty="0" err="1" smtClean="0">
                <a:solidFill>
                  <a:srgbClr val="000000"/>
                </a:solidFill>
              </a:rPr>
              <a:t>Platoonable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ton-miles increase from 0% to 65% over the time horizon of 2016 ~ 2040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</a:rPr>
              <a:t>Energy </a:t>
            </a:r>
            <a:r>
              <a:rPr lang="en-US" sz="1200" dirty="0">
                <a:solidFill>
                  <a:srgbClr val="000000"/>
                </a:solidFill>
              </a:rPr>
              <a:t>intensity (BTU/ton-miles) decrease 4% for leading trucks and 10% for following </a:t>
            </a:r>
            <a:r>
              <a:rPr lang="en-US" sz="1200" dirty="0" smtClean="0">
                <a:solidFill>
                  <a:srgbClr val="000000"/>
                </a:solidFill>
              </a:rPr>
              <a:t>trucks. (On average, one leading truck is followed by 3 following trucks.)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000000"/>
                </a:solidFill>
              </a:rPr>
              <a:t>Sensitivity </a:t>
            </a:r>
            <a:r>
              <a:rPr lang="en-US" sz="1200" dirty="0">
                <a:solidFill>
                  <a:srgbClr val="000000"/>
                </a:solidFill>
              </a:rPr>
              <a:t>analysis: the </a:t>
            </a:r>
            <a:r>
              <a:rPr lang="en-US" sz="1200" dirty="0" err="1">
                <a:solidFill>
                  <a:srgbClr val="000000"/>
                </a:solidFill>
              </a:rPr>
              <a:t>platoonable</a:t>
            </a:r>
            <a:r>
              <a:rPr lang="en-US" sz="1200" dirty="0">
                <a:solidFill>
                  <a:srgbClr val="000000"/>
                </a:solidFill>
              </a:rPr>
              <a:t> ton-miles varies from 50% ~ 80% at </a:t>
            </a:r>
            <a:r>
              <a:rPr lang="en-US" sz="1200" dirty="0" smtClean="0">
                <a:solidFill>
                  <a:srgbClr val="000000"/>
                </a:solidFill>
              </a:rPr>
              <a:t>2040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43" y="1403156"/>
            <a:ext cx="4095496" cy="280389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37744" y="717757"/>
            <a:ext cx="81399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accent4"/>
                </a:solidFill>
              </a:rPr>
              <a:t>Completed initial assessment of </a:t>
            </a:r>
            <a:r>
              <a:rPr lang="en-US" sz="2000" i="1" dirty="0">
                <a:solidFill>
                  <a:schemeClr val="accent4"/>
                </a:solidFill>
              </a:rPr>
              <a:t>national </a:t>
            </a:r>
            <a:r>
              <a:rPr lang="en-US" sz="2000" i="1" dirty="0" smtClean="0">
                <a:solidFill>
                  <a:schemeClr val="accent4"/>
                </a:solidFill>
              </a:rPr>
              <a:t>energy </a:t>
            </a:r>
            <a:r>
              <a:rPr lang="en-US" sz="2000" i="1" dirty="0">
                <a:solidFill>
                  <a:schemeClr val="accent4"/>
                </a:solidFill>
              </a:rPr>
              <a:t>and emission </a:t>
            </a:r>
            <a:r>
              <a:rPr lang="en-US" sz="2000" i="1" dirty="0" smtClean="0">
                <a:solidFill>
                  <a:schemeClr val="accent4"/>
                </a:solidFill>
              </a:rPr>
              <a:t>impacts:</a:t>
            </a:r>
          </a:p>
          <a:p>
            <a:pPr algn="ctr"/>
            <a:r>
              <a:rPr lang="en-US" sz="2000" b="1" i="1" dirty="0" smtClean="0">
                <a:solidFill>
                  <a:schemeClr val="accent4"/>
                </a:solidFill>
              </a:rPr>
              <a:t>Platooning may significantly cut inter-city freight energy use</a:t>
            </a:r>
            <a:endParaRPr lang="en-US" sz="2000" b="1" i="1" dirty="0">
              <a:solidFill>
                <a:schemeClr val="accent4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539" y="1443623"/>
            <a:ext cx="4796875" cy="253915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</a:rPr>
              <a:t>Conclusions: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Cumulative </a:t>
            </a:r>
            <a:r>
              <a:rPr lang="en-US" sz="1600" dirty="0">
                <a:solidFill>
                  <a:srgbClr val="000000"/>
                </a:solidFill>
              </a:rPr>
              <a:t>freight sector </a:t>
            </a:r>
            <a:r>
              <a:rPr lang="en-US" sz="1600" dirty="0" smtClean="0">
                <a:solidFill>
                  <a:srgbClr val="000000"/>
                </a:solidFill>
              </a:rPr>
              <a:t>total energy saving (2016-2040) </a:t>
            </a:r>
            <a:r>
              <a:rPr lang="en-US" sz="1600" dirty="0">
                <a:solidFill>
                  <a:srgbClr val="000000"/>
                </a:solidFill>
              </a:rPr>
              <a:t>due to truck </a:t>
            </a:r>
            <a:r>
              <a:rPr lang="en-US" sz="1600" dirty="0" smtClean="0">
                <a:solidFill>
                  <a:srgbClr val="000000"/>
                </a:solidFill>
              </a:rPr>
              <a:t>platooning could be up to 5.3 </a:t>
            </a:r>
            <a:r>
              <a:rPr lang="en-US" sz="1600" dirty="0">
                <a:solidFill>
                  <a:srgbClr val="000000"/>
                </a:solidFill>
              </a:rPr>
              <a:t>Quad BTU (upstream included)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Annual freight energy consumption </a:t>
            </a:r>
            <a:r>
              <a:rPr lang="en-US" sz="1600" dirty="0" smtClean="0">
                <a:solidFill>
                  <a:srgbClr val="000000"/>
                </a:solidFill>
              </a:rPr>
              <a:t>could </a:t>
            </a:r>
            <a:r>
              <a:rPr lang="en-US" sz="1600" dirty="0">
                <a:solidFill>
                  <a:srgbClr val="000000"/>
                </a:solidFill>
              </a:rPr>
              <a:t>be reduced by ~ 5% due </a:t>
            </a:r>
            <a:r>
              <a:rPr lang="en-US" sz="1600" dirty="0" smtClean="0">
                <a:solidFill>
                  <a:srgbClr val="000000"/>
                </a:solidFill>
              </a:rPr>
              <a:t>to </a:t>
            </a:r>
            <a:r>
              <a:rPr lang="en-US" sz="1600" dirty="0">
                <a:solidFill>
                  <a:srgbClr val="000000"/>
                </a:solidFill>
              </a:rPr>
              <a:t>truck platooning in </a:t>
            </a:r>
            <a:r>
              <a:rPr lang="en-US" sz="1600" dirty="0" smtClean="0">
                <a:solidFill>
                  <a:srgbClr val="000000"/>
                </a:solidFill>
              </a:rPr>
              <a:t>2040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Earlier </a:t>
            </a:r>
            <a:r>
              <a:rPr lang="en-US" sz="1600" dirty="0">
                <a:solidFill>
                  <a:srgbClr val="000000"/>
                </a:solidFill>
              </a:rPr>
              <a:t>analysis indicates mode shift from truck to rail could reduce </a:t>
            </a:r>
            <a:r>
              <a:rPr lang="en-US" sz="1600" dirty="0" smtClean="0">
                <a:solidFill>
                  <a:srgbClr val="000000"/>
                </a:solidFill>
              </a:rPr>
              <a:t>annual truck </a:t>
            </a:r>
            <a:r>
              <a:rPr lang="en-US" sz="1600" dirty="0">
                <a:solidFill>
                  <a:srgbClr val="000000"/>
                </a:solidFill>
              </a:rPr>
              <a:t>energy consumption by </a:t>
            </a:r>
            <a:r>
              <a:rPr lang="en-US" sz="1600" dirty="0" smtClean="0">
                <a:solidFill>
                  <a:srgbClr val="000000"/>
                </a:solidFill>
              </a:rPr>
              <a:t>additional 6</a:t>
            </a:r>
            <a:r>
              <a:rPr lang="en-US" sz="1600" dirty="0">
                <a:solidFill>
                  <a:srgbClr val="000000"/>
                </a:solidFill>
              </a:rPr>
              <a:t>% in 2040</a:t>
            </a:r>
          </a:p>
        </p:txBody>
      </p:sp>
      <p:sp>
        <p:nvSpPr>
          <p:cNvPr id="27" name="Oval 26"/>
          <p:cNvSpPr/>
          <p:nvPr/>
        </p:nvSpPr>
        <p:spPr>
          <a:xfrm>
            <a:off x="8611468" y="2559200"/>
            <a:ext cx="385421" cy="407917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7" idx="4"/>
          </p:cNvCxnSpPr>
          <p:nvPr/>
        </p:nvCxnSpPr>
        <p:spPr>
          <a:xfrm flipH="1">
            <a:off x="8586565" y="2967117"/>
            <a:ext cx="217614" cy="14764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 t="28442" r="13269"/>
          <a:stretch/>
        </p:blipFill>
        <p:spPr>
          <a:xfrm>
            <a:off x="5410289" y="4629110"/>
            <a:ext cx="3586600" cy="97207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025952" y="4387844"/>
            <a:ext cx="4987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Sensitivity analysis for energy saving due to platooning at 2040</a:t>
            </a:r>
            <a:endParaRPr lang="en-US" sz="1200" b="1" dirty="0"/>
          </a:p>
        </p:txBody>
      </p:sp>
      <p:pic>
        <p:nvPicPr>
          <p:cNvPr id="11" name="Picture 10" descr="eere_logo_horiz_PM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8246" y="1584073"/>
            <a:ext cx="5156621" cy="311224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3"/>
          <a:stretch/>
        </p:blipFill>
        <p:spPr>
          <a:xfrm>
            <a:off x="155448" y="849848"/>
            <a:ext cx="3521994" cy="4478829"/>
          </a:xfr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0" y="548174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i="1" dirty="0" smtClean="0">
                <a:cs typeface="Arial Narrow"/>
              </a:rPr>
              <a:t>How do we move forward to achieve aspirational </a:t>
            </a:r>
            <a:r>
              <a:rPr lang="en-US" sz="2000" i="1" dirty="0">
                <a:cs typeface="Arial Narrow"/>
              </a:rPr>
              <a:t>outcomes </a:t>
            </a:r>
            <a:r>
              <a:rPr lang="en-US" sz="2000" i="1" dirty="0" smtClean="0">
                <a:cs typeface="Arial Narrow"/>
              </a:rPr>
              <a:t>for the </a:t>
            </a:r>
            <a:r>
              <a:rPr lang="en-US" sz="2000" b="1" i="1" dirty="0">
                <a:cs typeface="Arial Narrow"/>
              </a:rPr>
              <a:t>economy, safety, affordability, accessibility</a:t>
            </a:r>
            <a:r>
              <a:rPr lang="en-US" sz="2000" i="1" dirty="0">
                <a:cs typeface="Arial Narrow"/>
              </a:rPr>
              <a:t>, and </a:t>
            </a:r>
            <a:r>
              <a:rPr lang="en-US" sz="2000" b="1" i="1" dirty="0" smtClean="0">
                <a:cs typeface="Arial Narrow"/>
              </a:rPr>
              <a:t>energy-efficient mobility</a:t>
            </a:r>
            <a:r>
              <a:rPr lang="en-US" sz="2000" i="1" dirty="0" smtClean="0">
                <a:cs typeface="Arial Narrow"/>
              </a:rPr>
              <a:t>?</a:t>
            </a:r>
            <a:endParaRPr lang="en-US" sz="2000" i="1" dirty="0">
              <a:cs typeface="Arial Narrow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868" y="157434"/>
            <a:ext cx="8981132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STAKEHOLDER ENGAGEMENT:  </a:t>
            </a:r>
            <a:r>
              <a:rPr lang="en-US" sz="2400" dirty="0" smtClean="0"/>
              <a:t>TRANSFORMING MOBILITY ECOSYSTEM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39619" y="6467704"/>
            <a:ext cx="69735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https://energy.gov/eere/vehicles/downloads/transforming-mobility-ecosystem-report</a:t>
            </a:r>
          </a:p>
        </p:txBody>
      </p:sp>
      <p:pic>
        <p:nvPicPr>
          <p:cNvPr id="9" name="Picture 8" descr="eere_logo_horiz_PM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55448" y="0"/>
            <a:ext cx="8988552" cy="914400"/>
          </a:xfrm>
        </p:spPr>
        <p:txBody>
          <a:bodyPr/>
          <a:lstStyle/>
          <a:p>
            <a:r>
              <a:rPr lang="en-US" dirty="0" smtClean="0"/>
              <a:t>CONVERGING TRENDS ARE SHAPING MOBILITY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5980057" y="852583"/>
            <a:ext cx="3080815" cy="5161774"/>
            <a:chOff x="5980057" y="962801"/>
            <a:chExt cx="3080815" cy="5161774"/>
          </a:xfrm>
        </p:grpSpPr>
        <p:sp>
          <p:nvSpPr>
            <p:cNvPr id="65" name="Rectangle 64"/>
            <p:cNvSpPr/>
            <p:nvPr/>
          </p:nvSpPr>
          <p:spPr>
            <a:xfrm>
              <a:off x="6056500" y="1829553"/>
              <a:ext cx="2927928" cy="66493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8188"/>
              <a:r>
                <a:rPr lang="en-US" sz="1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Integration of Connected &amp; Automated Technologies</a:t>
              </a:r>
              <a:endParaRPr lang="en-US" sz="1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056500" y="2652608"/>
              <a:ext cx="2927928" cy="66493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8188"/>
              <a:r>
                <a:rPr lang="en-US" sz="1400" b="1" dirty="0" smtClean="0">
                  <a:solidFill>
                    <a:srgbClr val="252525"/>
                  </a:solidFill>
                  <a:latin typeface="Calibri" panose="020F0502020204030204" pitchFamily="34" charset="0"/>
                </a:rPr>
                <a:t>Introduction of Shared Service Platforms</a:t>
              </a:r>
              <a:endParaRPr lang="en-US" sz="1400" b="1" dirty="0">
                <a:solidFill>
                  <a:srgbClr val="252525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056500" y="3475663"/>
              <a:ext cx="2927928" cy="6649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8188"/>
              <a:r>
                <a:rPr lang="en-US" sz="1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Advancements in Energy Storage Technology</a:t>
              </a:r>
              <a:endParaRPr lang="en-US" sz="1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056500" y="4298718"/>
              <a:ext cx="2927928" cy="664934"/>
            </a:xfrm>
            <a:prstGeom prst="rect">
              <a:avLst/>
            </a:prstGeom>
            <a:solidFill>
              <a:srgbClr val="67A73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8188"/>
              <a:r>
                <a:rPr lang="en-US" sz="1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Deeper Application of Big Data</a:t>
              </a:r>
              <a:endParaRPr lang="en-US" sz="1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056500" y="5121772"/>
              <a:ext cx="2927928" cy="664934"/>
            </a:xfrm>
            <a:prstGeom prst="rect">
              <a:avLst/>
            </a:prstGeom>
            <a:solidFill>
              <a:srgbClr val="52852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8188"/>
              <a:r>
                <a:rPr lang="en-US" sz="1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Faster Processing Speeds at Decreasing Cost</a:t>
              </a:r>
              <a:endParaRPr lang="en-US" sz="1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74" name="Picture 4" descr="Image result for battery i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7577" y="3609447"/>
              <a:ext cx="385760" cy="422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8" descr="Image result for wifi symbol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877" y="1948217"/>
              <a:ext cx="435160" cy="47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4" descr="Image result for big data icon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685" y="4418016"/>
              <a:ext cx="411543" cy="450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6" descr="Image result for processor ic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1151" y="5224903"/>
              <a:ext cx="418613" cy="458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6314781" y="962801"/>
              <a:ext cx="2411366" cy="50210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lang="en-US" sz="2800" b="1" i="1" baseline="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Technology</a:t>
              </a:r>
              <a:endParaRPr kumimoji="0" lang="en-US" sz="2800" b="1" i="1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 Narrow"/>
              </a:endParaRP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5980057" y="1471818"/>
              <a:ext cx="3080815" cy="4652757"/>
            </a:xfrm>
            <a:prstGeom prst="roundRect">
              <a:avLst>
                <a:gd name="adj" fmla="val 11379"/>
              </a:avLst>
            </a:prstGeom>
            <a:noFill/>
            <a:ln w="38100">
              <a:solidFill>
                <a:srgbClr val="00853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80" name="Picture 2" descr="Image result for car sharing icon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7577" y="2813213"/>
              <a:ext cx="385760" cy="38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73891" y="852583"/>
            <a:ext cx="2915998" cy="5154857"/>
            <a:chOff x="73891" y="962801"/>
            <a:chExt cx="2915998" cy="5154857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234822" y="3697265"/>
              <a:ext cx="2594136" cy="175775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3" name="Group 82"/>
            <p:cNvGrpSpPr/>
            <p:nvPr/>
          </p:nvGrpSpPr>
          <p:grpSpPr>
            <a:xfrm>
              <a:off x="234822" y="1672243"/>
              <a:ext cx="2594136" cy="1187856"/>
              <a:chOff x="166172" y="2922364"/>
              <a:chExt cx="2771281" cy="1569626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172" y="2922364"/>
                <a:ext cx="2771281" cy="156962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9" name="TextBox 88"/>
              <p:cNvSpPr txBox="1"/>
              <p:nvPr/>
            </p:nvSpPr>
            <p:spPr>
              <a:xfrm>
                <a:off x="1886164" y="3506256"/>
                <a:ext cx="533383" cy="232597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 fontScale="77500" lnSpcReduction="20000"/>
              </a:bodyPr>
              <a:lstStyle/>
              <a:p>
                <a:pPr marL="0" marR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</a:pPr>
                <a:r>
                  <a:rPr lang="en-US" sz="80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Arial Narrow"/>
                  </a:rPr>
                  <a:t>ACTUAL</a:t>
                </a:r>
                <a:endParaRPr kumimoji="0" lang="en-US" sz="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Arial Narrow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329016" y="3506600"/>
                <a:ext cx="533383" cy="232597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 fontScale="77500" lnSpcReduction="20000"/>
              </a:bodyPr>
              <a:lstStyle/>
              <a:p>
                <a:pPr marL="0" marR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</a:pPr>
                <a:r>
                  <a:rPr lang="en-US" sz="800" dirty="0" smtClean="0">
                    <a:solidFill>
                      <a:srgbClr val="FFFFFF"/>
                    </a:solidFill>
                    <a:latin typeface="Calibri" panose="020F0502020204030204" pitchFamily="34" charset="0"/>
                    <a:cs typeface="Arial Narrow"/>
                  </a:rPr>
                  <a:t>PREDICTED</a:t>
                </a:r>
                <a:endParaRPr kumimoji="0" lang="en-US" sz="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Arial Narrow"/>
                </a:endParaRPr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1997748" y="3733208"/>
                <a:ext cx="31021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>
                <a:off x="2387942" y="3733564"/>
                <a:ext cx="317487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TextBox 83"/>
            <p:cNvSpPr txBox="1"/>
            <p:nvPr/>
          </p:nvSpPr>
          <p:spPr>
            <a:xfrm>
              <a:off x="326207" y="962801"/>
              <a:ext cx="2411366" cy="50210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lang="en-US" sz="2800" b="1" i="1" baseline="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Population</a:t>
              </a:r>
              <a:endParaRPr kumimoji="0" lang="en-US" sz="2800" b="1" i="1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 Narrow"/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73891" y="1464901"/>
              <a:ext cx="2915998" cy="4652757"/>
            </a:xfrm>
            <a:prstGeom prst="roundRect">
              <a:avLst>
                <a:gd name="adj" fmla="val 11379"/>
              </a:avLst>
            </a:prstGeom>
            <a:noFill/>
            <a:ln w="38100">
              <a:solidFill>
                <a:srgbClr val="00853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3891" y="2816063"/>
              <a:ext cx="2915998" cy="61394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4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Population expected to grow by </a:t>
              </a:r>
              <a:r>
                <a:rPr 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70 million</a:t>
              </a:r>
              <a:r>
                <a:rPr lang="en-US" sz="14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 in next </a:t>
              </a:r>
              <a:r>
                <a:rPr 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30 years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Arial Narrow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3891" y="5435210"/>
              <a:ext cx="2915998" cy="66464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75%</a:t>
              </a:r>
              <a:r>
                <a:rPr lang="en-US" sz="14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 of population concentrated in </a:t>
              </a:r>
              <a:r>
                <a:rPr 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11</a:t>
              </a:r>
              <a:r>
                <a:rPr lang="en-US" sz="14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 Megaregions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Arial Narrow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091875" y="852583"/>
            <a:ext cx="2794764" cy="5154858"/>
            <a:chOff x="3091875" y="962801"/>
            <a:chExt cx="2794764" cy="5154858"/>
          </a:xfrm>
        </p:grpSpPr>
        <p:sp>
          <p:nvSpPr>
            <p:cNvPr id="94" name="TextBox 93"/>
            <p:cNvSpPr txBox="1"/>
            <p:nvPr/>
          </p:nvSpPr>
          <p:spPr>
            <a:xfrm>
              <a:off x="3159277" y="1939604"/>
              <a:ext cx="1031545" cy="112094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lang="en-US" sz="1200" baseline="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By</a:t>
              </a:r>
              <a:r>
                <a:rPr lang="en-US" sz="12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 2045, the number of Americans over age 65 will increase by </a:t>
              </a:r>
              <a:r>
                <a:rPr lang="en-US" sz="16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77%</a:t>
              </a:r>
              <a:r>
                <a:rPr lang="en-US" sz="12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.</a:t>
              </a:r>
              <a:endPara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 Narrow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159277" y="1582578"/>
              <a:ext cx="2666839" cy="42475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lang="en-US" sz="1600" b="1" baseline="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Americans are Living Longer</a:t>
              </a:r>
              <a:endParaRPr kumimoji="0" lang="en-US" sz="1600" b="1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 Narrow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166305" y="3929159"/>
              <a:ext cx="2666839" cy="57251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fontScale="55000" lnSpcReduction="20000"/>
            </a:bodyPr>
            <a:lstStyle/>
            <a:p>
              <a:pPr algn="ctr">
                <a:lnSpc>
                  <a:spcPct val="110000"/>
                </a:lnSpc>
                <a:spcBef>
                  <a:spcPct val="20000"/>
                </a:spcBef>
              </a:pPr>
              <a:r>
                <a:rPr lang="en-US" sz="29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Millennials are Connected &amp; Influential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3091875" y="1464902"/>
              <a:ext cx="2794764" cy="4652757"/>
            </a:xfrm>
            <a:prstGeom prst="roundRect">
              <a:avLst>
                <a:gd name="adj" fmla="val 11379"/>
              </a:avLst>
            </a:prstGeom>
            <a:noFill/>
            <a:ln w="38100">
              <a:solidFill>
                <a:srgbClr val="00853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283574" y="962801"/>
              <a:ext cx="2411366" cy="50210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lang="en-US" sz="2800" b="1" i="1" baseline="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Demographics</a:t>
              </a:r>
              <a:endParaRPr kumimoji="0" lang="en-US" sz="2800" b="1" i="1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 Narrow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>
              <a:off x="3188054" y="3792992"/>
              <a:ext cx="260240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0" name="Picture 8" descr="Related image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90822" y="1967003"/>
              <a:ext cx="1545849" cy="11702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Box 100"/>
            <p:cNvSpPr txBox="1"/>
            <p:nvPr/>
          </p:nvSpPr>
          <p:spPr>
            <a:xfrm>
              <a:off x="3159278" y="3134312"/>
              <a:ext cx="2577394" cy="67295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lang="en-US" sz="12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About </a:t>
              </a:r>
              <a:r>
                <a:rPr lang="en-US" sz="16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one-third</a:t>
              </a:r>
              <a:r>
                <a:rPr lang="en-US" sz="12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 have a disability that limits mobility.</a:t>
              </a:r>
              <a:endPara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 Narrow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718501" y="4576140"/>
              <a:ext cx="1100626" cy="10565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2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There are </a:t>
              </a:r>
              <a:endParaRPr lang="en-US" sz="1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Arial Narrow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16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73 million</a:t>
              </a:r>
              <a:r>
                <a:rPr lang="en-US" sz="12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 Americans aged 18 to 34.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Arial Narrow"/>
              </a:endParaRPr>
            </a:p>
          </p:txBody>
        </p:sp>
        <p:pic>
          <p:nvPicPr>
            <p:cNvPr id="103" name="Picture 6" descr="Related image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/>
            <a:stretch/>
          </p:blipFill>
          <p:spPr bwMode="auto">
            <a:xfrm>
              <a:off x="3159277" y="4446383"/>
              <a:ext cx="1545849" cy="116550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TextBox 103"/>
            <p:cNvSpPr txBox="1"/>
            <p:nvPr/>
          </p:nvSpPr>
          <p:spPr>
            <a:xfrm>
              <a:off x="3166306" y="5594086"/>
              <a:ext cx="2693586" cy="50577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2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They drove </a:t>
              </a:r>
              <a:r>
                <a:rPr lang="en-US" sz="1600" b="1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20%</a:t>
              </a:r>
              <a:r>
                <a:rPr lang="en-US" sz="1200" dirty="0" smtClean="0">
                  <a:solidFill>
                    <a:schemeClr val="tx1">
                      <a:lumMod val="50000"/>
                    </a:schemeClr>
                  </a:solidFill>
                  <a:latin typeface="Calibri" panose="020F0502020204030204" pitchFamily="34" charset="0"/>
                  <a:cs typeface="Arial Narrow"/>
                </a:rPr>
                <a:t> fewer miles in 2010 than at the start of the decade.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Arial Narrow"/>
              </a:endParaRPr>
            </a:p>
          </p:txBody>
        </p:sp>
      </p:grpSp>
      <p:pic>
        <p:nvPicPr>
          <p:cNvPr id="40" name="Picture 39" descr="eere_logo_horiz_PMS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Hexagon 34"/>
          <p:cNvSpPr/>
          <p:nvPr/>
        </p:nvSpPr>
        <p:spPr>
          <a:xfrm>
            <a:off x="1257906" y="1767122"/>
            <a:ext cx="859259" cy="740365"/>
          </a:xfrm>
          <a:prstGeom prst="hexagon">
            <a:avLst>
              <a:gd name="adj" fmla="val 28900"/>
              <a:gd name="vf" fmla="val 115470"/>
            </a:avLst>
          </a:prstGeom>
          <a:blipFill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14400"/>
          </a:xfrm>
        </p:spPr>
        <p:txBody>
          <a:bodyPr/>
          <a:lstStyle/>
          <a:p>
            <a:r>
              <a:rPr lang="en-US" dirty="0" smtClean="0"/>
              <a:t>UMBRELLA - ENERGY EFFICIENT MOBILITY SYSTEMS </a:t>
            </a:r>
            <a:r>
              <a:rPr lang="en-US" sz="1800" dirty="0" smtClean="0"/>
              <a:t>(EEMS)</a:t>
            </a:r>
            <a:endParaRPr lang="en-US" sz="1800" dirty="0">
              <a:solidFill>
                <a:srgbClr val="FF0000"/>
              </a:solidFill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-1443013" y="733065"/>
          <a:ext cx="8331200" cy="55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613" y="5161935"/>
            <a:ext cx="1415846" cy="480818"/>
          </a:xfrm>
          <a:prstGeom prst="rect">
            <a:avLst/>
          </a:prstGeom>
          <a:noFill/>
          <a:effectLst/>
        </p:spPr>
      </p:pic>
      <p:sp>
        <p:nvSpPr>
          <p:cNvPr id="39" name="Rectangle 38"/>
          <p:cNvSpPr/>
          <p:nvPr/>
        </p:nvSpPr>
        <p:spPr>
          <a:xfrm>
            <a:off x="5666100" y="1658687"/>
            <a:ext cx="3211505" cy="3829904"/>
          </a:xfrm>
          <a:prstGeom prst="rect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rgbClr val="000000"/>
                </a:solidFill>
              </a:rPr>
              <a:t>EEMS will identify and support technologies and innovations that encourage a</a:t>
            </a:r>
            <a:endParaRPr lang="en-US" sz="2800" i="1" dirty="0">
              <a:solidFill>
                <a:srgbClr val="000000"/>
              </a:solidFill>
            </a:endParaRPr>
          </a:p>
          <a:p>
            <a:pPr algn="ctr"/>
            <a:r>
              <a:rPr lang="en-US" sz="2800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smtClean="0">
                <a:solidFill>
                  <a:schemeClr val="accent5"/>
                </a:solidFill>
              </a:rPr>
              <a:t>Maximum-Mobility, Minimum-Energy Future</a:t>
            </a:r>
            <a:endParaRPr lang="en-US" sz="2800" i="1" dirty="0" smtClean="0">
              <a:solidFill>
                <a:srgbClr val="000000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74808" y="1930943"/>
            <a:ext cx="1074555" cy="1290972"/>
            <a:chOff x="474808" y="1930943"/>
            <a:chExt cx="1074555" cy="1290972"/>
          </a:xfrm>
          <a:effectLst/>
        </p:grpSpPr>
        <p:grpSp>
          <p:nvGrpSpPr>
            <p:cNvPr id="32" name="Group 31"/>
            <p:cNvGrpSpPr/>
            <p:nvPr/>
          </p:nvGrpSpPr>
          <p:grpSpPr>
            <a:xfrm>
              <a:off x="474808" y="1930943"/>
              <a:ext cx="1074555" cy="1099393"/>
              <a:chOff x="5756189" y="4573076"/>
              <a:chExt cx="1495547" cy="1530115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5781754" y="5782762"/>
                <a:ext cx="1444416" cy="320429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Autofit/>
              </a:bodyPr>
              <a:lstStyle/>
              <a:p>
                <a:pPr marL="0" marR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</a:pPr>
                <a:endParaRPr kumimoji="0" lang="en-US" sz="1400" b="1" i="0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 Narrow"/>
                </a:endParaRPr>
              </a:p>
            </p:txBody>
          </p:sp>
          <p:pic>
            <p:nvPicPr>
              <p:cNvPr id="34" name="Picture 2" descr="Image result for artificial intelligence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756189" y="4573076"/>
                <a:ext cx="1495547" cy="122513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582077" y="2736885"/>
              <a:ext cx="914400" cy="485030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rmAutofit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kumimoji="0" lang="en-US" sz="2323" i="0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+mn-ea"/>
                  <a:cs typeface="Arial Narrow"/>
                </a:rPr>
                <a:t>R&amp;D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29110" y="1814712"/>
            <a:ext cx="1572900" cy="1618462"/>
            <a:chOff x="3741484" y="1806623"/>
            <a:chExt cx="1412672" cy="1453593"/>
          </a:xfrm>
        </p:grpSpPr>
        <p:grpSp>
          <p:nvGrpSpPr>
            <p:cNvPr id="14" name="Group 13"/>
            <p:cNvGrpSpPr/>
            <p:nvPr/>
          </p:nvGrpSpPr>
          <p:grpSpPr>
            <a:xfrm>
              <a:off x="3741484" y="1806623"/>
              <a:ext cx="1412672" cy="1453593"/>
              <a:chOff x="208977" y="3105905"/>
              <a:chExt cx="1472711" cy="1367857"/>
            </a:xfrm>
            <a:effectLst/>
          </p:grpSpPr>
          <p:grpSp>
            <p:nvGrpSpPr>
              <p:cNvPr id="15" name="Group 14"/>
              <p:cNvGrpSpPr/>
              <p:nvPr/>
            </p:nvGrpSpPr>
            <p:grpSpPr>
              <a:xfrm>
                <a:off x="319918" y="3105905"/>
                <a:ext cx="1317149" cy="786524"/>
                <a:chOff x="4747521" y="1312449"/>
                <a:chExt cx="4307798" cy="2892836"/>
              </a:xfrm>
            </p:grpSpPr>
            <p:pic>
              <p:nvPicPr>
                <p:cNvPr id="17" name="Picture 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64377" y="2367255"/>
                  <a:ext cx="1834745" cy="1721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24" descr="https://cdn4.iconfinder.com/data/icons/dot/128/man_person_mens_room.png"/>
                <p:cNvPicPr>
                  <a:picLocks noChangeAspect="1" noChangeArrowheads="1"/>
                </p:cNvPicPr>
                <p:nvPr/>
              </p:nvPicPr>
              <p:blipFill>
                <a:blip r:embed="rId12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colorTemperature colorTemp="7625"/>
                          </a14:imgEffect>
                          <a14:imgEffect>
                            <a14:saturation sat="18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77842" y="1725515"/>
                  <a:ext cx="1079298" cy="10792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4"/>
                <p:cNvPicPr>
                  <a:picLocks noChangeAspect="1" noChangeArrowheads="1"/>
                </p:cNvPicPr>
                <p:nvPr/>
              </p:nvPicPr>
              <p:blipFill>
                <a:blip r:embed="rId14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64568" y="2177349"/>
                  <a:ext cx="292573" cy="3269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5"/>
                <p:cNvPicPr>
                  <a:picLocks noChangeAspect="1" noChangeArrowheads="1"/>
                </p:cNvPicPr>
                <p:nvPr/>
              </p:nvPicPr>
              <p:blipFill>
                <a:blip r:embed="rId15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6047" y="3135473"/>
                  <a:ext cx="892277" cy="885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6"/>
                <p:cNvPicPr>
                  <a:picLocks noChangeAspect="1" noChangeArrowheads="1"/>
                </p:cNvPicPr>
                <p:nvPr/>
              </p:nvPicPr>
              <p:blipFill>
                <a:blip r:embed="rId16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99959" y="1565780"/>
                  <a:ext cx="458715" cy="5459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24" descr="https://cdn4.iconfinder.com/data/icons/dot/128/man_person_mens_room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53368" y="1312449"/>
                  <a:ext cx="1079298" cy="10792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7"/>
                <p:cNvPicPr>
                  <a:picLocks noChangeAspect="1" noChangeArrowheads="1"/>
                </p:cNvPicPr>
                <p:nvPr/>
              </p:nvPicPr>
              <p:blipFill>
                <a:blip r:embed="rId18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96648" y="3303610"/>
                  <a:ext cx="592316" cy="542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24" descr="https://cdn4.iconfinder.com/data/icons/dot/128/man_person_mens_room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76021" y="3125987"/>
                  <a:ext cx="1079298" cy="10792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8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7171" y="1976430"/>
                  <a:ext cx="834965" cy="617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24" descr="https://cdn4.iconfinder.com/data/icons/dot/128/man_person_mens_room.pn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47521" y="1588452"/>
                  <a:ext cx="1079298" cy="10792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6" name="TextBox 15"/>
              <p:cNvSpPr txBox="1"/>
              <p:nvPr/>
            </p:nvSpPr>
            <p:spPr>
              <a:xfrm>
                <a:off x="208977" y="3842422"/>
                <a:ext cx="1472711" cy="63134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marL="0" marR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</a:pPr>
                <a:endPara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Arial Narrow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858077" y="2688758"/>
              <a:ext cx="1238174" cy="485030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rmAutofit fontScale="77500" lnSpcReduction="20000"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kumimoji="0" lang="en-US" sz="2323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+mn-ea"/>
                  <a:cs typeface="Arial Narrow"/>
                </a:rPr>
                <a:t>Technologist In Cities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92998" y="3855244"/>
            <a:ext cx="1238174" cy="1387292"/>
            <a:chOff x="392998" y="3855244"/>
            <a:chExt cx="1238174" cy="1387292"/>
          </a:xfrm>
        </p:grpSpPr>
        <p:grpSp>
          <p:nvGrpSpPr>
            <p:cNvPr id="29" name="Group 28"/>
            <p:cNvGrpSpPr/>
            <p:nvPr/>
          </p:nvGrpSpPr>
          <p:grpSpPr>
            <a:xfrm>
              <a:off x="472306" y="3855244"/>
              <a:ext cx="1064462" cy="1024705"/>
              <a:chOff x="2346481" y="4251055"/>
              <a:chExt cx="1683226" cy="1620357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2346481" y="5338952"/>
                <a:ext cx="1683226" cy="53246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3324" y="4251055"/>
                <a:ext cx="1669541" cy="1075421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92998" y="4517361"/>
              <a:ext cx="1238174" cy="725175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kumimoji="0" lang="en-US" sz="14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cs typeface="Arial Narrow"/>
                </a:rPr>
                <a:t>Virtual </a:t>
              </a:r>
              <a:r>
                <a:rPr lang="en-US" sz="1400" dirty="0" smtClean="0">
                  <a:cs typeface="Arial Narrow"/>
                </a:rPr>
                <a:t>Ultra-High </a:t>
              </a:r>
              <a:r>
                <a:rPr kumimoji="0" lang="en-US" sz="140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cs typeface="Arial Narrow"/>
                </a:rPr>
                <a:t>Efficiency City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8835" y="1342169"/>
            <a:ext cx="1652850" cy="37384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756258" y="4800974"/>
            <a:ext cx="1378610" cy="51777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Arial Narrow"/>
              </a:rPr>
              <a:t>Living Labs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2757" y="3754229"/>
            <a:ext cx="890651" cy="11964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r="10381"/>
          <a:stretch/>
        </p:blipFill>
        <p:spPr>
          <a:xfrm>
            <a:off x="2403835" y="668244"/>
            <a:ext cx="612742" cy="72349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030764" y="1754384"/>
            <a:ext cx="1378610" cy="540043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 fontScale="77500" lnSpcReduction="2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Arial Narrow"/>
              </a:rPr>
              <a:t>5-Lab Consortium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20901" y="5710868"/>
            <a:ext cx="1378610" cy="540043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 fontScale="70000" lnSpcReduction="2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Arial Narrow"/>
              </a:rPr>
              <a:t>TRANSNET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dirty="0" smtClean="0">
                <a:cs typeface="Arial Narrow"/>
              </a:rPr>
              <a:t>NEXTCAR</a:t>
            </a:r>
            <a:endParaRPr kumimoji="0" lang="en-US" sz="2323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Arial Narrow"/>
            </a:endParaRPr>
          </a:p>
        </p:txBody>
      </p:sp>
      <p:pic>
        <p:nvPicPr>
          <p:cNvPr id="47" name="Picture 46" descr="eere_logo_horiz_PMS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55447" y="0"/>
            <a:ext cx="8889161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MEMORANDUM OF UNDERSTANDING WITH DOT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447" y="796344"/>
            <a:ext cx="4335871" cy="54012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endParaRPr lang="en-US" sz="2000" dirty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endParaRPr lang="en-US" sz="2000" dirty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MOU signed between DOT/OSTR-R and DOE/EERE to: </a:t>
            </a:r>
          </a:p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285750" lvl="0" indent="-285750">
              <a:buClr>
                <a:srgbClr val="F58025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Pursue key collaborative opportunities to accelerate innovative “smart” transportation systems research, development, demonstration, and deployment</a:t>
            </a:r>
          </a:p>
          <a:p>
            <a:pPr marL="285750" lvl="0" indent="-285750">
              <a:buClr>
                <a:srgbClr val="F58025"/>
              </a:buClr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285750" lvl="0" indent="-285750">
              <a:buClr>
                <a:srgbClr val="F58025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Recognize mutual interest in the economic, environmental, and national security benefits of smart transportation technologies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5137" y="796344"/>
            <a:ext cx="4331908" cy="54012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buClr>
                <a:schemeClr val="accent6"/>
              </a:buClr>
            </a:pPr>
            <a:r>
              <a:rPr lang="en-US" sz="2000" b="1" u="sng" dirty="0" smtClean="0">
                <a:solidFill>
                  <a:srgbClr val="000000"/>
                </a:solidFill>
              </a:rPr>
              <a:t>GOALS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457200" indent="-457200"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</a:rPr>
              <a:t>Gain mutual benefit from coordination between DOT’s Smart City Challenge and VTO’s SMART Mobility Lab Consortium.</a:t>
            </a:r>
          </a:p>
          <a:p>
            <a:pPr marL="457200" indent="-457200"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</a:rPr>
              <a:t>Provide leadership and best practices in the development and analysis of transportation data management.</a:t>
            </a:r>
          </a:p>
          <a:p>
            <a:pPr marL="457200" indent="-457200"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</a:rPr>
              <a:t>Leverage each agency’s technical expertise and previous experience in mobility related technologies.</a:t>
            </a:r>
          </a:p>
          <a:p>
            <a:pPr marL="457200" indent="-457200"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</a:rPr>
              <a:t>Utilize and share existing stakeholder networks for institutional knowledge of local resources.</a:t>
            </a:r>
          </a:p>
          <a:p>
            <a:pPr marL="457200" indent="-457200"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</a:rPr>
              <a:t>Support a Technologist-in-Cities pilot, embedding a mobility energy expert within a Smart City.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Image result for do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6" y="936167"/>
            <a:ext cx="1054388" cy="104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sdot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4" r="23102"/>
          <a:stretch/>
        </p:blipFill>
        <p:spPr bwMode="auto">
          <a:xfrm>
            <a:off x="3191819" y="914400"/>
            <a:ext cx="1117600" cy="10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2879" t="10953" r="35330" b="1800"/>
          <a:stretch/>
        </p:blipFill>
        <p:spPr>
          <a:xfrm>
            <a:off x="1873838" y="922423"/>
            <a:ext cx="857308" cy="10760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eere_logo_horiz_PM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0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9708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DOT AND LESSONS LEARNED:  SMART CITY APPLICANTS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32" y="2587999"/>
            <a:ext cx="2538566" cy="3310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284" y="795528"/>
            <a:ext cx="4205479" cy="533646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055755"/>
              </p:ext>
            </p:extLst>
          </p:nvPr>
        </p:nvGraphicFramePr>
        <p:xfrm>
          <a:off x="426443" y="1143478"/>
          <a:ext cx="3394398" cy="1215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Bitmap Image" r:id="rId5" imgW="24279120" imgH="8696160" progId="Paint.Picture">
                  <p:embed/>
                </p:oleObj>
              </mc:Choice>
              <mc:Fallback>
                <p:oleObj name="Bitmap Image" r:id="rId5" imgW="24279120" imgH="8696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6443" y="1143478"/>
                        <a:ext cx="3394398" cy="1215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61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DOT MOBILITY ON DEMAND SANDBOX – </a:t>
            </a:r>
            <a:r>
              <a:rPr lang="en-US" sz="2200" dirty="0" smtClean="0"/>
              <a:t>User Centric Philosophy</a:t>
            </a:r>
            <a:endParaRPr lang="en-US" sz="2200" dirty="0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sz="quarter" idx="10"/>
          </p:nvPr>
        </p:nvPicPr>
        <p:blipFill>
          <a:blip r:embed="rId3"/>
          <a:stretch>
            <a:fillRect/>
          </a:stretch>
        </p:blipFill>
        <p:spPr>
          <a:xfrm>
            <a:off x="196850" y="1123200"/>
            <a:ext cx="8726488" cy="4897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28000" y="602055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200" b="1" dirty="0" smtClean="0">
                <a:latin typeface="Arial Narrow"/>
                <a:cs typeface="Arial Narrow"/>
              </a:rPr>
              <a:t>OSU Image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0856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55447" y="0"/>
            <a:ext cx="8889161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LIVING LABS:  </a:t>
            </a:r>
            <a:r>
              <a:rPr lang="en-US" sz="1800" dirty="0" smtClean="0">
                <a:solidFill>
                  <a:srgbClr val="000000"/>
                </a:solidFill>
              </a:rPr>
              <a:t>Columbus, Austin, Denver, Detroit, Chicago, San Francisco, Atlanta …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971" y="806433"/>
            <a:ext cx="4335871" cy="54012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endParaRPr lang="en-US" sz="2000" dirty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endParaRPr lang="en-US" sz="2000" dirty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Work with cities and stakeholders for field evaluations and to collect data as new mobility systems are deployed.</a:t>
            </a:r>
          </a:p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285750" lvl="0" indent="-169863">
              <a:buClr>
                <a:srgbClr val="F58025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Provides important feedback mechanism to R&amp;D</a:t>
            </a:r>
          </a:p>
          <a:p>
            <a:pPr marL="285750" lvl="0" indent="-169863">
              <a:buClr>
                <a:srgbClr val="F58025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Real-world data to test, validate and improve models, simulations, software and hardware</a:t>
            </a:r>
          </a:p>
          <a:p>
            <a:pPr marL="285750" lvl="0" indent="-169863">
              <a:buClr>
                <a:srgbClr val="F58025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Understand key energy metrics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47" y="1183419"/>
            <a:ext cx="1235996" cy="888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r="12537"/>
          <a:stretch/>
        </p:blipFill>
        <p:spPr>
          <a:xfrm>
            <a:off x="1657339" y="957149"/>
            <a:ext cx="1084952" cy="1457450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1" r="935"/>
          <a:stretch/>
        </p:blipFill>
        <p:spPr bwMode="auto">
          <a:xfrm>
            <a:off x="2851487" y="1183419"/>
            <a:ext cx="1490089" cy="88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250" y="914400"/>
            <a:ext cx="3908663" cy="18529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4835" y="3015100"/>
            <a:ext cx="4353062" cy="24688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29028" y="5490158"/>
            <a:ext cx="4135394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dirty="0" smtClean="0">
                <a:solidFill>
                  <a:schemeClr val="tx1">
                    <a:lumMod val="50000"/>
                  </a:schemeClr>
                </a:solidFill>
                <a:latin typeface="Arial Narrow"/>
                <a:cs typeface="Arial Narrow"/>
              </a:rPr>
              <a:t>Detroit Future City Scenarios</a:t>
            </a:r>
          </a:p>
          <a:p>
            <a:pPr algn="ctr">
              <a:spcBef>
                <a:spcPct val="20000"/>
              </a:spcBef>
            </a:pP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  <a:latin typeface="Arial Narrow"/>
                <a:cs typeface="Arial Narrow"/>
              </a:rPr>
              <a:t>population, employment, land use, mobility changes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33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8" descr="Image result for food clipart"/>
          <p:cNvSpPr>
            <a:spLocks noChangeAspect="1" noChangeArrowheads="1"/>
          </p:cNvSpPr>
          <p:nvPr/>
        </p:nvSpPr>
        <p:spPr bwMode="auto">
          <a:xfrm>
            <a:off x="4400753" y="-428488"/>
            <a:ext cx="2563086" cy="256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7675" y="732986"/>
            <a:ext cx="4238718" cy="5230107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b="1" i="1" dirty="0" smtClean="0">
              <a:solidFill>
                <a:srgbClr val="000000"/>
              </a:solidFill>
              <a:cs typeface="Arial Narrow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i="1" dirty="0" smtClean="0">
                <a:solidFill>
                  <a:srgbClr val="000000"/>
                </a:solidFill>
                <a:cs typeface="Arial Narrow"/>
              </a:rPr>
              <a:t>Major disruption </a:t>
            </a:r>
            <a:r>
              <a:rPr lang="en-US" sz="2400" dirty="0" smtClean="0">
                <a:solidFill>
                  <a:srgbClr val="000000"/>
                </a:solidFill>
                <a:cs typeface="Arial Narrow"/>
              </a:rPr>
              <a:t>occurring in transportation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i="1" dirty="0" smtClean="0">
                <a:solidFill>
                  <a:srgbClr val="000000"/>
                </a:solidFill>
                <a:cs typeface="Arial Narrow"/>
              </a:rPr>
              <a:t>Connected &amp; Autonomous Vehicles</a:t>
            </a:r>
            <a:r>
              <a:rPr lang="en-US" sz="2400" dirty="0" smtClean="0">
                <a:solidFill>
                  <a:srgbClr val="000000"/>
                </a:solidFill>
                <a:cs typeface="Arial Narrow"/>
              </a:rPr>
              <a:t> (CAVs) are coming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cs typeface="Arial Narrow"/>
              </a:rPr>
              <a:t>CAVs &amp; Shared Mobility have </a:t>
            </a:r>
            <a:r>
              <a:rPr lang="en-US" sz="2400" b="1" i="1" dirty="0" smtClean="0">
                <a:solidFill>
                  <a:srgbClr val="000000"/>
                </a:solidFill>
                <a:cs typeface="Arial Narrow"/>
              </a:rPr>
              <a:t>dramatic implications for energy use</a:t>
            </a:r>
          </a:p>
          <a:p>
            <a:pPr marL="342900" lvl="1" indent="-342900"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0000"/>
                </a:solidFill>
                <a:cs typeface="Arial Narrow"/>
              </a:rPr>
              <a:t>We must understand energy impacts and </a:t>
            </a:r>
            <a:r>
              <a:rPr lang="en-US" sz="2400" b="1" i="1" dirty="0" smtClean="0">
                <a:solidFill>
                  <a:srgbClr val="000000"/>
                </a:solidFill>
                <a:cs typeface="Arial Narrow"/>
              </a:rPr>
              <a:t>develop the knowledge to enable energy efficiency in transportation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283243" y="1195359"/>
            <a:ext cx="4736364" cy="4656337"/>
            <a:chOff x="4283243" y="1342888"/>
            <a:chExt cx="4736364" cy="46563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7948" y="1431804"/>
              <a:ext cx="4566954" cy="32838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Rectangle 24"/>
            <p:cNvSpPr/>
            <p:nvPr/>
          </p:nvSpPr>
          <p:spPr>
            <a:xfrm>
              <a:off x="4328745" y="4722422"/>
              <a:ext cx="4645360" cy="1276803"/>
            </a:xfrm>
            <a:prstGeom prst="rect">
              <a:avLst/>
            </a:prstGeom>
            <a:noFill/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smtClean="0">
                  <a:solidFill>
                    <a:srgbClr val="000000"/>
                  </a:solidFill>
                </a:rPr>
                <a:t>A Maximum-Mobility, Minimum-Energy Future</a:t>
              </a:r>
              <a:endParaRPr lang="en-US" sz="2800" i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283243" y="1342888"/>
              <a:ext cx="4736364" cy="46563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55447" y="0"/>
            <a:ext cx="8889161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CONCLUSION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eere_logo_horiz_PM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438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Supplemental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01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8841" y="6336270"/>
            <a:ext cx="8754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/>
              <a:t>Data from </a:t>
            </a:r>
            <a:r>
              <a:rPr lang="en-US" sz="900" i="1" dirty="0" err="1"/>
              <a:t>Schrank</a:t>
            </a:r>
            <a:r>
              <a:rPr lang="en-US" sz="900" i="1" dirty="0"/>
              <a:t>, B., </a:t>
            </a:r>
            <a:r>
              <a:rPr lang="en-US" sz="900" i="1" dirty="0" err="1"/>
              <a:t>Eisele</a:t>
            </a:r>
            <a:r>
              <a:rPr lang="en-US" sz="900" i="1" dirty="0"/>
              <a:t>, B., Lomax, T., and </a:t>
            </a:r>
            <a:r>
              <a:rPr lang="en-US" sz="900" i="1" dirty="0" err="1"/>
              <a:t>Bak</a:t>
            </a:r>
            <a:r>
              <a:rPr lang="en-US" sz="900" i="1" dirty="0"/>
              <a:t>, J. (2015). 2015 Urban Mobility Scorecard. </a:t>
            </a:r>
            <a:r>
              <a:rPr lang="en-US" sz="900" i="1" dirty="0" smtClean="0"/>
              <a:t>Technical report</a:t>
            </a:r>
            <a:r>
              <a:rPr lang="en-US" sz="900" i="1" dirty="0"/>
              <a:t>, Texas A&amp; M Transportation Institute..</a:t>
            </a:r>
          </a:p>
          <a:p>
            <a:endParaRPr lang="en-US" sz="9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448" y="0"/>
            <a:ext cx="8988552" cy="914400"/>
          </a:xfrm>
        </p:spPr>
        <p:txBody>
          <a:bodyPr/>
          <a:lstStyle/>
          <a:p>
            <a:r>
              <a:rPr lang="en-US" dirty="0" smtClean="0"/>
              <a:t>Beyond Congestion Impacts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3869" y="860651"/>
            <a:ext cx="8556262" cy="45195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3200" b="1" i="1" baseline="0" dirty="0" smtClean="0">
                <a:solidFill>
                  <a:schemeClr val="tx1">
                    <a:lumMod val="50000"/>
                  </a:schemeClr>
                </a:solidFill>
                <a:cs typeface="Arial Narrow"/>
              </a:rPr>
              <a:t>Each Year, Traffic Congestion Costs Us:</a:t>
            </a:r>
            <a:endParaRPr kumimoji="0" lang="en-US" sz="3200" b="1" i="1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384" y="3784858"/>
            <a:ext cx="2411364" cy="50210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baseline="0" dirty="0" smtClean="0">
                <a:solidFill>
                  <a:schemeClr val="tx1">
                    <a:lumMod val="50000"/>
                  </a:schemeClr>
                </a:solidFill>
                <a:cs typeface="Arial Narrow"/>
              </a:rPr>
              <a:t>6.9 Billion Hours</a:t>
            </a: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cs typeface="Arial Narrow"/>
            </a:endParaRPr>
          </a:p>
        </p:txBody>
      </p:sp>
      <p:pic>
        <p:nvPicPr>
          <p:cNvPr id="5" name="Picture 2" descr="Image result for clock clipart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35" y="2036197"/>
            <a:ext cx="1580861" cy="170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542383" y="1580632"/>
            <a:ext cx="2411365" cy="2921420"/>
          </a:xfrm>
          <a:prstGeom prst="roundRect">
            <a:avLst/>
          </a:prstGeom>
          <a:noFill/>
          <a:ln w="38100">
            <a:solidFill>
              <a:srgbClr val="0085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542382" y="1567845"/>
            <a:ext cx="2411366" cy="50210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800" b="1" i="1" baseline="0" dirty="0" smtClean="0">
                <a:solidFill>
                  <a:schemeClr val="tx1">
                    <a:lumMod val="50000"/>
                  </a:schemeClr>
                </a:solidFill>
                <a:cs typeface="Arial Narrow"/>
              </a:rPr>
              <a:t>Time</a:t>
            </a:r>
            <a:endParaRPr kumimoji="0" lang="en-US" sz="2800" b="1" i="1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cs typeface="Arial Narrow"/>
            </a:endParaRP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63" y="2046368"/>
            <a:ext cx="1680802" cy="168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67741" y="3784858"/>
            <a:ext cx="2838953" cy="50210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baseline="0" dirty="0" smtClean="0">
                <a:solidFill>
                  <a:schemeClr val="tx1">
                    <a:lumMod val="50000"/>
                  </a:schemeClr>
                </a:solidFill>
                <a:cs typeface="Arial Narrow"/>
              </a:rPr>
              <a:t>3.1 Billion</a:t>
            </a:r>
            <a:r>
              <a:rPr lang="en-US" sz="2323" b="1" dirty="0" smtClean="0">
                <a:solidFill>
                  <a:schemeClr val="tx1">
                    <a:lumMod val="50000"/>
                  </a:schemeClr>
                </a:solidFill>
                <a:cs typeface="Arial Narrow"/>
              </a:rPr>
              <a:t> Gallons</a:t>
            </a: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cs typeface="Arial Narrow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381535" y="1580632"/>
            <a:ext cx="2411365" cy="2921420"/>
          </a:xfrm>
          <a:prstGeom prst="roundRect">
            <a:avLst/>
          </a:prstGeom>
          <a:noFill/>
          <a:ln w="38100">
            <a:solidFill>
              <a:srgbClr val="0085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3381534" y="1552150"/>
            <a:ext cx="2411366" cy="50210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800" b="1" i="1" baseline="0" dirty="0" smtClean="0">
                <a:solidFill>
                  <a:schemeClr val="tx1">
                    <a:lumMod val="50000"/>
                  </a:schemeClr>
                </a:solidFill>
                <a:cs typeface="Arial Narrow"/>
              </a:rPr>
              <a:t>Fuel</a:t>
            </a:r>
            <a:endParaRPr kumimoji="0" lang="en-US" sz="2800" b="1" i="1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cs typeface="Arial Narrow"/>
            </a:endParaRPr>
          </a:p>
        </p:txBody>
      </p:sp>
      <p:pic>
        <p:nvPicPr>
          <p:cNvPr id="1028" name="Picture 4" descr="Image result for money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65" y="2127841"/>
            <a:ext cx="2023809" cy="151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220687" y="3784858"/>
            <a:ext cx="2411366" cy="50210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baseline="0" dirty="0" smtClean="0">
                <a:solidFill>
                  <a:schemeClr val="tx1">
                    <a:lumMod val="50000"/>
                  </a:schemeClr>
                </a:solidFill>
                <a:cs typeface="Arial Narrow"/>
              </a:rPr>
              <a:t>$160 Billion</a:t>
            </a: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cs typeface="Arial Narrow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6220688" y="1580632"/>
            <a:ext cx="2411365" cy="2921420"/>
          </a:xfrm>
          <a:prstGeom prst="roundRect">
            <a:avLst/>
          </a:prstGeom>
          <a:noFill/>
          <a:ln w="38100">
            <a:solidFill>
              <a:srgbClr val="0085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6220687" y="1580973"/>
            <a:ext cx="2411366" cy="50210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800" b="1" i="1" baseline="0" dirty="0" smtClean="0">
                <a:solidFill>
                  <a:schemeClr val="tx1">
                    <a:lumMod val="50000"/>
                  </a:schemeClr>
                </a:solidFill>
                <a:cs typeface="Arial Narrow"/>
              </a:rPr>
              <a:t>Money</a:t>
            </a:r>
            <a:endParaRPr kumimoji="0" lang="en-US" sz="2800" b="1" i="1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cs typeface="Arial Narrow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0" y="5083056"/>
            <a:ext cx="9162518" cy="1149603"/>
            <a:chOff x="-36" y="4123994"/>
            <a:chExt cx="9162518" cy="123444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8003" y="4123994"/>
              <a:ext cx="1844479" cy="123061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2445" y="4123994"/>
              <a:ext cx="1845919" cy="1230613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6" y="4123994"/>
              <a:ext cx="1864404" cy="123444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74736" y="4123994"/>
              <a:ext cx="2387570" cy="123444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52026" y="4123994"/>
              <a:ext cx="1643879" cy="1230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4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915400" cy="5334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The future of </a:t>
            </a:r>
            <a:r>
              <a:rPr lang="en-US" altLang="en-US" dirty="0" smtClean="0"/>
              <a:t>Mobility…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596390"/>
            <a:ext cx="46506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‘Energy Efficient Mobility Systems’. DOE/Michael </a:t>
            </a:r>
            <a:r>
              <a:rPr lang="en-US" sz="1100" dirty="0" err="1" smtClean="0"/>
              <a:t>Berube</a:t>
            </a:r>
            <a:r>
              <a:rPr lang="en-US" sz="1100" dirty="0" smtClean="0"/>
              <a:t>. 2016 </a:t>
            </a: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26" r="4776"/>
          <a:stretch/>
        </p:blipFill>
        <p:spPr>
          <a:xfrm>
            <a:off x="533400" y="762000"/>
            <a:ext cx="8473044" cy="5410200"/>
          </a:xfrm>
          <a:prstGeom prst="rect">
            <a:avLst/>
          </a:prstGeom>
        </p:spPr>
      </p:pic>
      <p:pic>
        <p:nvPicPr>
          <p:cNvPr id="7" name="Picture 6" descr="eere_logo_horiz_P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l="17633"/>
          <a:stretch/>
        </p:blipFill>
        <p:spPr>
          <a:xfrm>
            <a:off x="4813573" y="3154106"/>
            <a:ext cx="2144175" cy="698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895" y="914399"/>
            <a:ext cx="4052598" cy="13895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42890" y="796344"/>
            <a:ext cx="4335871" cy="54012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Multi-Lab Consortium creating new knowledge and understanding about the energy implications and opportunities from future mobility.</a:t>
            </a: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Connected &amp; Automated Vehicles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Mobility Decision Science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Multi-modal Transport 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Advanced Fueling Infrastructure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Urban Science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55447" y="0"/>
            <a:ext cx="8889161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SMART MOBILITY LAB CONSORTIUM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0" y="5526335"/>
            <a:ext cx="893235" cy="595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\\nrel.gov\shared\5400\Energy_Storage\ESSE\Battery Ownership Model\2016 Columbus\inrix\eval_code\export\Columbus_fire_1703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773" y="5528257"/>
            <a:ext cx="742178" cy="5935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lated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/>
          <a:stretch/>
        </p:blipFill>
        <p:spPr bwMode="auto">
          <a:xfrm>
            <a:off x="1889879" y="5528257"/>
            <a:ext cx="787275" cy="5935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36" y="5528257"/>
            <a:ext cx="893235" cy="59357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082" y="5528257"/>
            <a:ext cx="791426" cy="59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882" y="2052324"/>
            <a:ext cx="564016" cy="2123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024" y="2061144"/>
            <a:ext cx="672100" cy="192220"/>
          </a:xfrm>
          <a:prstGeom prst="rect">
            <a:avLst/>
          </a:prstGeom>
        </p:spPr>
      </p:pic>
      <p:pic>
        <p:nvPicPr>
          <p:cNvPr id="27" name="Picture 4" descr="Image result for inl logo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79" b="7708"/>
          <a:stretch/>
        </p:blipFill>
        <p:spPr bwMode="auto">
          <a:xfrm>
            <a:off x="2126971" y="1983536"/>
            <a:ext cx="384137" cy="32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Image result for lbl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2205" y="2025052"/>
            <a:ext cx="309848" cy="26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519" y="2015051"/>
            <a:ext cx="519734" cy="2696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35137" y="796344"/>
            <a:ext cx="4331908" cy="54012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91440" rtlCol="0" anchor="t"/>
          <a:lstStyle/>
          <a:p>
            <a:pPr>
              <a:buClr>
                <a:schemeClr val="accent6"/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Quantifying energy savings potential of vehicle connectivity and automation in merging roadway scenario (ORNL).</a:t>
            </a:r>
          </a:p>
          <a:p>
            <a:pPr>
              <a:buClr>
                <a:schemeClr val="accent6"/>
              </a:buClr>
            </a:pPr>
            <a:endParaRPr lang="en-US" sz="1400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400" dirty="0" smtClean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400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400" dirty="0" smtClean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400" dirty="0" smtClean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r>
              <a:rPr lang="en-US" sz="1400" dirty="0">
                <a:solidFill>
                  <a:srgbClr val="000000"/>
                </a:solidFill>
              </a:rPr>
              <a:t>Quantifying the energy benefits of CAV-</a:t>
            </a:r>
          </a:p>
          <a:p>
            <a:pPr>
              <a:buClr>
                <a:schemeClr val="accent6"/>
              </a:buClr>
            </a:pPr>
            <a:r>
              <a:rPr lang="en-US" sz="1400" dirty="0">
                <a:solidFill>
                  <a:srgbClr val="000000"/>
                </a:solidFill>
              </a:rPr>
              <a:t>enabled drive smoothing for multiple</a:t>
            </a:r>
          </a:p>
          <a:p>
            <a:pPr>
              <a:buClr>
                <a:schemeClr val="accent6"/>
              </a:buClr>
            </a:pPr>
            <a:r>
              <a:rPr lang="en-US" sz="1400" dirty="0">
                <a:solidFill>
                  <a:srgbClr val="000000"/>
                </a:solidFill>
              </a:rPr>
              <a:t>powertrain technologies (ANL</a:t>
            </a:r>
            <a:r>
              <a:rPr lang="en-US" sz="1400" dirty="0" smtClean="0">
                <a:solidFill>
                  <a:srgbClr val="000000"/>
                </a:solidFill>
              </a:rPr>
              <a:t>).</a:t>
            </a:r>
          </a:p>
          <a:p>
            <a:pPr>
              <a:buClr>
                <a:schemeClr val="accent6"/>
              </a:buClr>
            </a:pPr>
            <a:endParaRPr lang="en-US" sz="1400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400" dirty="0" smtClean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400" dirty="0">
              <a:solidFill>
                <a:srgbClr val="000000"/>
              </a:solidFill>
            </a:endParaRPr>
          </a:p>
          <a:p>
            <a:pPr marL="1025525">
              <a:buClr>
                <a:schemeClr val="accent6"/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Modeling charging requirements for electrified shared mobility service fleets using spatially-resolved vehicle activity patterns (INL/NREL).</a:t>
            </a:r>
          </a:p>
          <a:p>
            <a:pPr marL="1025525">
              <a:buClr>
                <a:schemeClr val="accent6"/>
              </a:buClr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1025525">
              <a:buClr>
                <a:schemeClr val="accent6"/>
              </a:buClr>
            </a:pPr>
            <a:endParaRPr lang="en-US" sz="1400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Analyzing </a:t>
            </a:r>
            <a:r>
              <a:rPr lang="en-US" sz="1400" dirty="0">
                <a:solidFill>
                  <a:srgbClr val="000000"/>
                </a:solidFill>
              </a:rPr>
              <a:t>energy impacts of autonomous</a:t>
            </a:r>
          </a:p>
          <a:p>
            <a:pPr>
              <a:buClr>
                <a:schemeClr val="accent6"/>
              </a:buClr>
            </a:pPr>
            <a:r>
              <a:rPr lang="en-US" sz="1400" dirty="0">
                <a:solidFill>
                  <a:srgbClr val="000000"/>
                </a:solidFill>
              </a:rPr>
              <a:t>driving in Chicago metropolitan area</a:t>
            </a:r>
          </a:p>
          <a:p>
            <a:pPr>
              <a:buClr>
                <a:schemeClr val="accent6"/>
              </a:buClr>
            </a:pPr>
            <a:r>
              <a:rPr lang="en-US" sz="1400" dirty="0">
                <a:solidFill>
                  <a:srgbClr val="000000"/>
                </a:solidFill>
              </a:rPr>
              <a:t>using agent-based transportation</a:t>
            </a:r>
          </a:p>
          <a:p>
            <a:pPr>
              <a:buClr>
                <a:schemeClr val="accent6"/>
              </a:buClr>
            </a:pPr>
            <a:r>
              <a:rPr lang="en-US" sz="1400" dirty="0">
                <a:solidFill>
                  <a:srgbClr val="000000"/>
                </a:solidFill>
              </a:rPr>
              <a:t>simulation (ANL).</a:t>
            </a:r>
          </a:p>
          <a:p>
            <a:pPr>
              <a:buClr>
                <a:schemeClr val="accent6"/>
              </a:buClr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/>
          <a:srcRect l="38809" t="20813" r="11626" b="16645"/>
          <a:stretch/>
        </p:blipFill>
        <p:spPr>
          <a:xfrm>
            <a:off x="6194063" y="1510486"/>
            <a:ext cx="1180163" cy="861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/>
          <a:srcRect l="41682" t="26296" r="16775" b="18332"/>
          <a:stretch/>
        </p:blipFill>
        <p:spPr>
          <a:xfrm>
            <a:off x="4852159" y="1496718"/>
            <a:ext cx="1146499" cy="884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/>
          <a:srcRect l="41854" t="21112" r="16131" b="24814"/>
          <a:stretch/>
        </p:blipFill>
        <p:spPr>
          <a:xfrm>
            <a:off x="7569630" y="1514766"/>
            <a:ext cx="1147686" cy="85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0"/>
          <p:cNvGrpSpPr/>
          <p:nvPr/>
        </p:nvGrpSpPr>
        <p:grpSpPr>
          <a:xfrm>
            <a:off x="7844417" y="5072236"/>
            <a:ext cx="899590" cy="1076658"/>
            <a:chOff x="372418" y="2550030"/>
            <a:chExt cx="3193359" cy="3821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8"/>
            <a:srcRect b="3406"/>
            <a:stretch/>
          </p:blipFill>
          <p:spPr>
            <a:xfrm>
              <a:off x="372418" y="2962275"/>
              <a:ext cx="3193359" cy="3409669"/>
            </a:xfrm>
            <a:prstGeom prst="rect">
              <a:avLst/>
            </a:prstGeom>
            <a:effectLst/>
          </p:spPr>
        </p:pic>
        <p:grpSp>
          <p:nvGrpSpPr>
            <p:cNvPr id="33" name="Group 32"/>
            <p:cNvGrpSpPr/>
            <p:nvPr/>
          </p:nvGrpSpPr>
          <p:grpSpPr>
            <a:xfrm>
              <a:off x="2643830" y="3600330"/>
              <a:ext cx="806393" cy="1242131"/>
              <a:chOff x="3526085" y="2997733"/>
              <a:chExt cx="939613" cy="1540926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526085" y="2997733"/>
                <a:ext cx="939611" cy="980869"/>
              </a:xfrm>
              <a:prstGeom prst="rect">
                <a:avLst/>
              </a:prstGeom>
              <a:ln>
                <a:solidFill>
                  <a:srgbClr val="47484A"/>
                </a:solidFill>
              </a:ln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3526085" y="3996515"/>
                <a:ext cx="939613" cy="54214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47484A"/>
                </a:solidFill>
              </a:ln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%D </a:t>
                </a:r>
                <a:r>
                  <a:rPr kumimoji="0" lang="en-US" sz="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</a:rPr>
                  <a:t>fuel use</a:t>
                </a: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483" y="3068369"/>
              <a:ext cx="1008737" cy="177059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72420" y="2550030"/>
              <a:ext cx="3193357" cy="895042"/>
            </a:xfrm>
            <a:prstGeom prst="rect">
              <a:avLst/>
            </a:prstGeom>
            <a:solidFill>
              <a:srgbClr val="00609C"/>
            </a:solidFill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Comparison of low and high penetration fuel use at 70% of current </a:t>
              </a:r>
              <a:r>
                <a:rPr kumimoji="0" 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value of travel time</a:t>
              </a:r>
              <a:endParaRPr kumimoji="0" lang="en-US" sz="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40" name="Picture 2" descr="S:\Working Directory\Johns Working Directory\Presentations and Papers by Us\Annual Merit Review 2017\SMART Mobility Overview (D. Anderson)\Density2.PN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9109" y="3881496"/>
            <a:ext cx="878319" cy="10888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699111" y="4638147"/>
            <a:ext cx="878318" cy="153916"/>
          </a:xfrm>
          <a:prstGeom prst="rect">
            <a:avLst/>
          </a:prstGeom>
          <a:solidFill>
            <a:srgbClr val="0060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914400">
              <a:defRPr sz="1400" b="1"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00" dirty="0" err="1"/>
              <a:t>ReachNow</a:t>
            </a:r>
            <a:r>
              <a:rPr lang="en-US" sz="300" dirty="0"/>
              <a:t> free-floating car-sharing vehicle parking density in Seattle, </a:t>
            </a:r>
            <a:r>
              <a:rPr lang="en-US" sz="300" dirty="0" smtClean="0"/>
              <a:t>WA</a:t>
            </a:r>
          </a:p>
          <a:p>
            <a:r>
              <a:rPr lang="en-US" sz="300" dirty="0" smtClean="0"/>
              <a:t> May </a:t>
            </a:r>
            <a:r>
              <a:rPr lang="en-US" sz="300" dirty="0"/>
              <a:t>2016 to Feb 2017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4788506" y="2471634"/>
            <a:ext cx="4043435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788506" y="3842347"/>
            <a:ext cx="4043435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88506" y="5036408"/>
            <a:ext cx="4043435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38556" y="2487439"/>
            <a:ext cx="1089394" cy="1235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/>
          <p:cNvGrpSpPr/>
          <p:nvPr/>
        </p:nvGrpSpPr>
        <p:grpSpPr>
          <a:xfrm>
            <a:off x="7833458" y="5012581"/>
            <a:ext cx="899590" cy="1076658"/>
            <a:chOff x="372418" y="2550030"/>
            <a:chExt cx="3193359" cy="3821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8"/>
            <a:srcRect b="3406"/>
            <a:stretch/>
          </p:blipFill>
          <p:spPr>
            <a:xfrm>
              <a:off x="372418" y="2962275"/>
              <a:ext cx="3193359" cy="3409669"/>
            </a:xfrm>
            <a:prstGeom prst="rect">
              <a:avLst/>
            </a:prstGeom>
            <a:effectLst/>
          </p:spPr>
        </p:pic>
        <p:grpSp>
          <p:nvGrpSpPr>
            <p:cNvPr id="43" name="Group 42"/>
            <p:cNvGrpSpPr/>
            <p:nvPr/>
          </p:nvGrpSpPr>
          <p:grpSpPr>
            <a:xfrm>
              <a:off x="2643830" y="3600330"/>
              <a:ext cx="806393" cy="1242131"/>
              <a:chOff x="3526085" y="2997733"/>
              <a:chExt cx="939613" cy="1540926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526085" y="2997733"/>
                <a:ext cx="939611" cy="980869"/>
              </a:xfrm>
              <a:prstGeom prst="rect">
                <a:avLst/>
              </a:prstGeom>
              <a:ln>
                <a:solidFill>
                  <a:srgbClr val="47484A"/>
                </a:solidFill>
              </a:ln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3526085" y="3996515"/>
                <a:ext cx="939613" cy="54214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47484A"/>
                </a:solidFill>
              </a:ln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%D </a:t>
                </a:r>
                <a:r>
                  <a:rPr kumimoji="0" lang="en-US" sz="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7484A"/>
                    </a:solidFill>
                    <a:effectLst/>
                    <a:uLnTx/>
                    <a:uFillTx/>
                    <a:latin typeface="Arial"/>
                  </a:rPr>
                  <a:t>fuel use</a:t>
                </a:r>
              </a:p>
            </p:txBody>
          </p:sp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483" y="3068369"/>
              <a:ext cx="1008737" cy="177059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72420" y="2550030"/>
              <a:ext cx="3193357" cy="895042"/>
            </a:xfrm>
            <a:prstGeom prst="rect">
              <a:avLst/>
            </a:prstGeom>
            <a:solidFill>
              <a:srgbClr val="00609C"/>
            </a:solidFill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Comparison of low and high penetration fuel use at 70% of current </a:t>
              </a:r>
              <a:r>
                <a:rPr kumimoji="0" lang="en-US" sz="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value of travel time</a:t>
              </a:r>
              <a:endParaRPr kumimoji="0" lang="en-US" sz="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52" name="Picture 51" descr="eere_logo_horiz_PMS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55447" y="0"/>
            <a:ext cx="8889161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DAILY HEADLINES – SURPRISING PARTNERS and ENTRANTS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6" y="914400"/>
            <a:ext cx="3571889" cy="16047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5154" y="4423493"/>
            <a:ext cx="4706991" cy="1500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622" y="1893788"/>
            <a:ext cx="2933616" cy="23933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08"/>
          <a:stretch/>
        </p:blipFill>
        <p:spPr>
          <a:xfrm>
            <a:off x="3315238" y="3255269"/>
            <a:ext cx="5452649" cy="1316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8750" r="29847" b="33159"/>
          <a:stretch/>
        </p:blipFill>
        <p:spPr>
          <a:xfrm>
            <a:off x="4649392" y="914400"/>
            <a:ext cx="4348506" cy="28936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54" y="1533784"/>
            <a:ext cx="2868682" cy="20061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" y="3557612"/>
            <a:ext cx="3118233" cy="26977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697" y="4423493"/>
            <a:ext cx="2662427" cy="1771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91" y="4655409"/>
            <a:ext cx="2180447" cy="1599920"/>
          </a:xfrm>
          <a:prstGeom prst="rect">
            <a:avLst/>
          </a:prstGeom>
        </p:spPr>
      </p:pic>
      <p:pic>
        <p:nvPicPr>
          <p:cNvPr id="12" name="Picture 11" descr="eere_logo_horiz_PMS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55447" y="0"/>
            <a:ext cx="8889161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HPC / BIG DATA ANALYTICS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20" y="877926"/>
            <a:ext cx="1345844" cy="8235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25" y="880024"/>
            <a:ext cx="1460090" cy="821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5447" y="796344"/>
            <a:ext cx="4335871" cy="54012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endParaRPr lang="en-US" sz="2000" dirty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Develop and apply national lab expertise in high-performance computing, machine-learning, and big data science to find solutions to real-world transportation energy challenges.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35137" y="796344"/>
            <a:ext cx="4331908" cy="54012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0188" indent="-230188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</a:rPr>
              <a:t>HPC4Mobility</a:t>
            </a:r>
            <a:r>
              <a:rPr lang="en-US" sz="2000" dirty="0" smtClean="0">
                <a:solidFill>
                  <a:srgbClr val="000000"/>
                </a:solidFill>
              </a:rPr>
              <a:t>:  Small seedling projects to partner national lab high-performance computing expertise and resources with 3</a:t>
            </a:r>
            <a:r>
              <a:rPr lang="en-US" sz="2000" baseline="30000" dirty="0" smtClean="0">
                <a:solidFill>
                  <a:srgbClr val="000000"/>
                </a:solidFill>
              </a:rPr>
              <a:t>rd</a:t>
            </a:r>
            <a:r>
              <a:rPr lang="en-US" sz="2000" dirty="0" smtClean="0">
                <a:solidFill>
                  <a:srgbClr val="000000"/>
                </a:solidFill>
              </a:rPr>
              <a:t> parties who have access to data.</a:t>
            </a:r>
          </a:p>
          <a:p>
            <a:pPr marL="687388" lvl="1" indent="-230188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EXAMPLE: Machine learning to find ways to improve energy efficiency of a transportation network</a:t>
            </a:r>
            <a:endParaRPr lang="en-US" dirty="0">
              <a:solidFill>
                <a:srgbClr val="000000"/>
              </a:solidFill>
            </a:endParaRPr>
          </a:p>
          <a:p>
            <a:pPr marL="230188" indent="-230188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230188" indent="-230188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0000"/>
                </a:solidFill>
              </a:rPr>
              <a:t>Big Transportation Data Analytics</a:t>
            </a:r>
            <a:r>
              <a:rPr lang="en-US" sz="2000" dirty="0" smtClean="0">
                <a:solidFill>
                  <a:srgbClr val="000000"/>
                </a:solidFill>
              </a:rPr>
              <a:t>:  National-lab based data-science projects to apply Big Data techniques to emerging large/complex transportation data sets.</a:t>
            </a:r>
          </a:p>
          <a:p>
            <a:pPr marL="687388" lvl="1" indent="-230188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EXAMPLE: Use artificial </a:t>
            </a:r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ntelligence  to develop </a:t>
            </a:r>
            <a:r>
              <a:rPr lang="en-US" dirty="0" err="1" smtClean="0">
                <a:solidFill>
                  <a:srgbClr val="000000"/>
                </a:solidFill>
              </a:rPr>
              <a:t>spatio</a:t>
            </a:r>
            <a:r>
              <a:rPr lang="en-US" dirty="0" smtClean="0">
                <a:solidFill>
                  <a:srgbClr val="000000"/>
                </a:solidFill>
              </a:rPr>
              <a:t>-temporal mobility applications that reduce energy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 descr="Image result for nrel peregr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65" y="871356"/>
            <a:ext cx="1326158" cy="8305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artificial intellige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320" y="3440926"/>
            <a:ext cx="1715270" cy="1405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8" descr="dc3d3"/>
          <p:cNvPicPr>
            <a:picLocks noChangeAspect="1" noChangeArrowheads="1"/>
          </p:cNvPicPr>
          <p:nvPr/>
        </p:nvPicPr>
        <p:blipFill rotWithShape="1">
          <a:blip r:embed="rId6"/>
          <a:srcRect l="938" t="3117" b="4581"/>
          <a:stretch/>
        </p:blipFill>
        <p:spPr bwMode="auto">
          <a:xfrm>
            <a:off x="1991762" y="3440927"/>
            <a:ext cx="2421253" cy="140513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ann_arbor_brake_vs_speed_sunday_zone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8319" y="4914303"/>
            <a:ext cx="2014625" cy="118789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01" y="4914303"/>
            <a:ext cx="2111814" cy="1187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eere_logo_horiz_PM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55447" y="0"/>
            <a:ext cx="8889161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ADVANCED R&amp;D PROJECTS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447" y="796344"/>
            <a:ext cx="4331908" cy="54012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ctr">
              <a:buClr>
                <a:schemeClr val="accent6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Partner with industry and academia to research and develop mobility technology solutions that lead to energy efficiency savings.</a:t>
            </a:r>
          </a:p>
          <a:p>
            <a:pPr algn="ctr">
              <a:buClr>
                <a:schemeClr val="accent6"/>
              </a:buClr>
            </a:pP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Solutions may include:</a:t>
            </a:r>
            <a:endParaRPr lang="en-US" sz="2000" dirty="0">
              <a:solidFill>
                <a:srgbClr val="000000"/>
              </a:solidFill>
            </a:endParaRPr>
          </a:p>
          <a:p>
            <a:pPr marL="285750" lvl="0" indent="-285750">
              <a:buClr>
                <a:srgbClr val="F58025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Hardware devices</a:t>
            </a:r>
          </a:p>
          <a:p>
            <a:pPr marL="285750" lvl="0" indent="-285750">
              <a:buClr>
                <a:srgbClr val="F58025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Software solutions</a:t>
            </a:r>
          </a:p>
          <a:p>
            <a:pPr marL="285750" lvl="0" indent="-285750">
              <a:buClr>
                <a:srgbClr val="F58025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Control systems</a:t>
            </a:r>
          </a:p>
          <a:p>
            <a:pPr marL="285750" lvl="0" indent="-285750">
              <a:buClr>
                <a:srgbClr val="F58025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Advanced sensors</a:t>
            </a:r>
            <a:endParaRPr lang="en-US" sz="2000" dirty="0">
              <a:solidFill>
                <a:srgbClr val="000000"/>
              </a:solidFill>
            </a:endParaRPr>
          </a:p>
          <a:p>
            <a:pPr marL="285750" lvl="0" indent="-285750">
              <a:buClr>
                <a:srgbClr val="F58025"/>
              </a:buCl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Powertrain components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5137" y="796344"/>
            <a:ext cx="4331908" cy="54012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Develop an adaptive </a:t>
            </a:r>
            <a:r>
              <a:rPr lang="en-US" sz="1600" dirty="0" err="1" smtClean="0">
                <a:solidFill>
                  <a:srgbClr val="000000"/>
                </a:solidFill>
              </a:rPr>
              <a:t>spatio</a:t>
            </a:r>
            <a:r>
              <a:rPr lang="en-US" sz="1600" dirty="0" smtClean="0">
                <a:solidFill>
                  <a:srgbClr val="000000"/>
                </a:solidFill>
              </a:rPr>
              <a:t>-temporal intersection control system that reduces fuel use by ~15% while improving travel time (University of Michigan).</a:t>
            </a:r>
          </a:p>
          <a:p>
            <a:pPr>
              <a:buClr>
                <a:schemeClr val="accent6"/>
              </a:buClr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Create anticipative/collaborative vehicle control software using connectivity &amp; automation, and demonstrate energy savings through closed-track vehicle-in-the-loop testing (Clemson University).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1" name="Picture 10" descr="http://www.continental-corporation.com/www/linkableblob/pressportal_com_en/10338552/data/img_2016_03_03_3dlidar_2_en-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04" y="885000"/>
            <a:ext cx="1365734" cy="987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t="5598" r="7688" b="-1"/>
          <a:stretch/>
        </p:blipFill>
        <p:spPr>
          <a:xfrm>
            <a:off x="225498" y="884999"/>
            <a:ext cx="1220150" cy="987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16" y="1925449"/>
            <a:ext cx="2848803" cy="1074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95" y="885000"/>
            <a:ext cx="1507268" cy="987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75" y="4913745"/>
            <a:ext cx="2313666" cy="1201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506" y="4913745"/>
            <a:ext cx="1604108" cy="1201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:\Yiheng\Traj Signal Optimization\Joint_opt_matlab_v2\Results\bangbang 500 P1 - Copy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7537"/>
          <a:stretch/>
        </p:blipFill>
        <p:spPr bwMode="auto">
          <a:xfrm>
            <a:off x="7612644" y="1925449"/>
            <a:ext cx="1272740" cy="10748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4788506" y="3413843"/>
            <a:ext cx="4043435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eere_logo_horiz_PM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Goldilocks Problem – And Social Sciences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61" y="1179575"/>
            <a:ext cx="8313035" cy="5153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71" y="1655064"/>
            <a:ext cx="2760497" cy="150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55447" y="0"/>
            <a:ext cx="8889161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TRENDS ARE CAUSING A FUNDAMENTAL DISRUPTION</a:t>
            </a:r>
            <a:endParaRPr lang="en-US" dirty="0"/>
          </a:p>
        </p:txBody>
      </p:sp>
      <p:sp>
        <p:nvSpPr>
          <p:cNvPr id="82" name="Right Arrow Callout 81"/>
          <p:cNvSpPr/>
          <p:nvPr/>
        </p:nvSpPr>
        <p:spPr>
          <a:xfrm rot="10800000">
            <a:off x="6321348" y="750987"/>
            <a:ext cx="2689353" cy="5505651"/>
          </a:xfrm>
          <a:prstGeom prst="rightArrowCallout">
            <a:avLst>
              <a:gd name="adj1" fmla="val 12308"/>
              <a:gd name="adj2" fmla="val 12427"/>
              <a:gd name="adj3" fmla="val 13789"/>
              <a:gd name="adj4" fmla="val 81136"/>
            </a:avLst>
          </a:prstGeom>
          <a:gradFill flip="none" rotWithShape="1">
            <a:gsLst>
              <a:gs pos="0">
                <a:srgbClr val="005C82">
                  <a:tint val="50000"/>
                  <a:satMod val="300000"/>
                </a:srgbClr>
              </a:gs>
              <a:gs pos="35000">
                <a:srgbClr val="005C82">
                  <a:tint val="37000"/>
                  <a:satMod val="300000"/>
                </a:srgbClr>
              </a:gs>
              <a:gs pos="100000">
                <a:srgbClr val="005C82">
                  <a:tint val="15000"/>
                  <a:satMod val="350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rgbClr val="005C8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3" name="Right Arrow Callout 82"/>
          <p:cNvSpPr/>
          <p:nvPr/>
        </p:nvSpPr>
        <p:spPr>
          <a:xfrm>
            <a:off x="155447" y="750987"/>
            <a:ext cx="2689353" cy="5505651"/>
          </a:xfrm>
          <a:prstGeom prst="rightArrowCallout">
            <a:avLst>
              <a:gd name="adj1" fmla="val 12308"/>
              <a:gd name="adj2" fmla="val 12427"/>
              <a:gd name="adj3" fmla="val 13789"/>
              <a:gd name="adj4" fmla="val 81136"/>
            </a:avLst>
          </a:prstGeom>
          <a:gradFill rotWithShape="1">
            <a:gsLst>
              <a:gs pos="0">
                <a:srgbClr val="005C82">
                  <a:tint val="50000"/>
                  <a:satMod val="300000"/>
                </a:srgbClr>
              </a:gs>
              <a:gs pos="35000">
                <a:srgbClr val="005C82">
                  <a:tint val="37000"/>
                  <a:satMod val="300000"/>
                </a:srgbClr>
              </a:gs>
              <a:gs pos="100000">
                <a:srgbClr val="005C8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5C8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207880" y="819968"/>
            <a:ext cx="2073174" cy="1759079"/>
            <a:chOff x="155448" y="762001"/>
            <a:chExt cx="2073174" cy="1759079"/>
          </a:xfrm>
        </p:grpSpPr>
        <p:pic>
          <p:nvPicPr>
            <p:cNvPr id="85" name="Picture 2" descr="Image result for connected vehic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762001"/>
              <a:ext cx="2073047" cy="1378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TextBox 85"/>
            <p:cNvSpPr txBox="1"/>
            <p:nvPr/>
          </p:nvSpPr>
          <p:spPr>
            <a:xfrm>
              <a:off x="155448" y="2132241"/>
              <a:ext cx="2073174" cy="38883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/>
                <a:buNone/>
              </a:pPr>
              <a:r>
                <a:rPr lang="en-US" sz="2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 Narrow"/>
                </a:rPr>
                <a:t>Connectivity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886101" y="819969"/>
            <a:ext cx="2081690" cy="1759078"/>
            <a:chOff x="2372506" y="762002"/>
            <a:chExt cx="2081690" cy="1759078"/>
          </a:xfrm>
        </p:grpSpPr>
        <p:pic>
          <p:nvPicPr>
            <p:cNvPr id="88" name="Picture 4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506" y="762002"/>
              <a:ext cx="2066324" cy="1378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/>
            <p:cNvSpPr txBox="1"/>
            <p:nvPr/>
          </p:nvSpPr>
          <p:spPr>
            <a:xfrm>
              <a:off x="2381022" y="2132241"/>
              <a:ext cx="2073174" cy="38883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/>
                <a:buNone/>
              </a:pPr>
              <a:r>
                <a:rPr lang="en-US" sz="2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 Narrow"/>
                </a:rPr>
                <a:t>Automation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207880" y="2579047"/>
            <a:ext cx="2073174" cy="1780715"/>
            <a:chOff x="155448" y="2605521"/>
            <a:chExt cx="2073174" cy="1780715"/>
          </a:xfrm>
        </p:grpSpPr>
        <p:pic>
          <p:nvPicPr>
            <p:cNvPr id="91" name="Picture 6" descr="Image result for rideshari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2605521"/>
              <a:ext cx="2073047" cy="138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Box 91"/>
            <p:cNvSpPr txBox="1"/>
            <p:nvPr/>
          </p:nvSpPr>
          <p:spPr>
            <a:xfrm>
              <a:off x="155448" y="3997397"/>
              <a:ext cx="2073174" cy="38883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/>
                <a:buNone/>
              </a:pPr>
              <a:r>
                <a:rPr lang="en-US" sz="2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 Narrow"/>
                </a:rPr>
                <a:t>Ride-hailing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879251" y="2585948"/>
            <a:ext cx="2073174" cy="1773814"/>
            <a:chOff x="2365656" y="2612422"/>
            <a:chExt cx="2073174" cy="1773814"/>
          </a:xfrm>
        </p:grpSpPr>
        <p:pic>
          <p:nvPicPr>
            <p:cNvPr id="94" name="Picture 93" descr="Image result for car2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507" y="2612422"/>
              <a:ext cx="2066323" cy="137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TextBox 94"/>
            <p:cNvSpPr txBox="1"/>
            <p:nvPr/>
          </p:nvSpPr>
          <p:spPr>
            <a:xfrm>
              <a:off x="2365656" y="3997397"/>
              <a:ext cx="2073174" cy="38883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/>
                <a:buNone/>
              </a:pPr>
              <a:r>
                <a:rPr lang="en-US" sz="2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 Narrow"/>
                </a:rPr>
                <a:t>Car-sharing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08008" y="4401000"/>
            <a:ext cx="2073174" cy="1905259"/>
            <a:chOff x="155576" y="4477579"/>
            <a:chExt cx="2073174" cy="1905259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76" y="4477579"/>
              <a:ext cx="2073048" cy="1516420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155576" y="5993999"/>
              <a:ext cx="2073174" cy="38883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/>
                <a:buNone/>
              </a:pPr>
              <a:r>
                <a:rPr lang="en-US" sz="2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 Narrow"/>
                </a:rPr>
                <a:t>New Powertrains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6879251" y="4407900"/>
            <a:ext cx="2078038" cy="1898359"/>
            <a:chOff x="2365656" y="4484479"/>
            <a:chExt cx="2078038" cy="1898359"/>
          </a:xfrm>
        </p:grpSpPr>
        <p:pic>
          <p:nvPicPr>
            <p:cNvPr id="100" name="Picture 14" descr="Image result for local motors olli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72505" y="4484479"/>
              <a:ext cx="2071189" cy="1509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Box 100"/>
            <p:cNvSpPr txBox="1"/>
            <p:nvPr/>
          </p:nvSpPr>
          <p:spPr>
            <a:xfrm>
              <a:off x="2365656" y="5993999"/>
              <a:ext cx="2073174" cy="38883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/>
                <a:buNone/>
              </a:pPr>
              <a:r>
                <a:rPr lang="en-US" sz="2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 Narrow"/>
                </a:rPr>
                <a:t>New Modes</a:t>
              </a: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2853317" y="750986"/>
            <a:ext cx="3452666" cy="5505651"/>
          </a:xfrm>
          <a:prstGeom prst="rect">
            <a:avLst/>
          </a:prstGeom>
          <a:gradFill rotWithShape="1">
            <a:gsLst>
              <a:gs pos="0">
                <a:srgbClr val="005C82">
                  <a:tint val="50000"/>
                  <a:satMod val="300000"/>
                </a:srgbClr>
              </a:gs>
              <a:gs pos="35000">
                <a:srgbClr val="005C82">
                  <a:tint val="37000"/>
                  <a:satMod val="300000"/>
                </a:srgbClr>
              </a:gs>
              <a:gs pos="100000">
                <a:srgbClr val="005C8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5C8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Industry is leading the introduction of disruptive business models &amp; technologies based on consumer demand.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How will this disruption lead to new 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energy efficiency opportunities?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What are the 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risks to energy use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 and how can we overcome them?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What are the most promising innovation levers for  a </a:t>
            </a:r>
            <a:r>
              <a:rPr kumimoji="0" 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</a:rPr>
              <a:t>sustainable energy future?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24" name="Picture 23" descr="eere_logo_horiz_PM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0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55448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FUNDAMENTAL DISRUPTION IN TRANSPORTATION</a:t>
            </a:r>
            <a:endParaRPr lang="en-US" dirty="0"/>
          </a:p>
        </p:txBody>
      </p:sp>
      <p:graphicFrame>
        <p:nvGraphicFramePr>
          <p:cNvPr id="2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318451"/>
              </p:ext>
            </p:extLst>
          </p:nvPr>
        </p:nvGraphicFramePr>
        <p:xfrm>
          <a:off x="1339456" y="746393"/>
          <a:ext cx="4014529" cy="5461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820380" y="748903"/>
            <a:ext cx="1422722" cy="5459199"/>
            <a:chOff x="7706842" y="746393"/>
            <a:chExt cx="1422722" cy="5459199"/>
          </a:xfrm>
        </p:grpSpPr>
        <p:pic>
          <p:nvPicPr>
            <p:cNvPr id="1026" name="Picture 2" descr="Image result for efficienc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4848" y="1660793"/>
              <a:ext cx="1146711" cy="1146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fault line crack graphic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116" y="746393"/>
              <a:ext cx="978174" cy="841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mage result for biggest lever clipart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6842" y="2973359"/>
              <a:ext cx="1422722" cy="87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Image result for decisi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5911" y="3959549"/>
              <a:ext cx="1304584" cy="986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029" y="5262588"/>
              <a:ext cx="1340348" cy="943004"/>
            </a:xfrm>
            <a:prstGeom prst="rect">
              <a:avLst/>
            </a:prstGeom>
          </p:spPr>
        </p:pic>
      </p:grpSp>
      <p:pic>
        <p:nvPicPr>
          <p:cNvPr id="10" name="Picture 9" descr="eere_logo_horiz_PMS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55447" y="0"/>
            <a:ext cx="9921614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FUNDAMENTAL DISRUPTION, DRAMATIC ENERGY IMPACTS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35890" y="1145280"/>
            <a:ext cx="440156" cy="210313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7522" y="4139933"/>
            <a:ext cx="440156" cy="1246141"/>
          </a:xfrm>
          <a:prstGeom prst="rect">
            <a:avLst/>
          </a:prstGeom>
          <a:solidFill>
            <a:srgbClr val="92D050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Text Box 18"/>
          <p:cNvSpPr txBox="1"/>
          <p:nvPr/>
        </p:nvSpPr>
        <p:spPr>
          <a:xfrm>
            <a:off x="1275876" y="1406435"/>
            <a:ext cx="1724831" cy="1174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a typeface="MS Mincho"/>
                <a:cs typeface="Times New Roman"/>
              </a:rPr>
              <a:t>Potential </a:t>
            </a:r>
            <a:r>
              <a:rPr lang="en-US" b="1" dirty="0" smtClean="0">
                <a:solidFill>
                  <a:srgbClr val="C00000"/>
                </a:solidFill>
                <a:ea typeface="MS Mincho"/>
                <a:cs typeface="Times New Roman"/>
              </a:rPr>
              <a:t>Increase </a:t>
            </a:r>
            <a:r>
              <a:rPr lang="en-US" b="1" dirty="0">
                <a:solidFill>
                  <a:srgbClr val="C00000"/>
                </a:solidFill>
                <a:ea typeface="MS Mincho"/>
                <a:cs typeface="Times New Roman"/>
              </a:rPr>
              <a:t>in Energy Consumption</a:t>
            </a:r>
          </a:p>
        </p:txBody>
      </p:sp>
      <p:sp>
        <p:nvSpPr>
          <p:cNvPr id="27" name="Text Box 24"/>
          <p:cNvSpPr txBox="1"/>
          <p:nvPr/>
        </p:nvSpPr>
        <p:spPr>
          <a:xfrm>
            <a:off x="1276046" y="4240312"/>
            <a:ext cx="1845241" cy="898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 smtClean="0">
                <a:solidFill>
                  <a:schemeClr val="accent5"/>
                </a:solidFill>
                <a:ea typeface="MS Mincho"/>
                <a:cs typeface="Times New Roman"/>
              </a:rPr>
              <a:t>Potential Decrease in Energy Consumption</a:t>
            </a:r>
            <a:endParaRPr lang="en-US" dirty="0">
              <a:solidFill>
                <a:schemeClr val="accent5"/>
              </a:solidFill>
              <a:ea typeface="MS Mincho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200" dirty="0" smtClean="0">
                <a:solidFill>
                  <a:schemeClr val="accent5"/>
                </a:solidFill>
                <a:effectLst/>
                <a:ea typeface="MS Mincho"/>
                <a:cs typeface="Times New Roman"/>
              </a:rPr>
              <a:t> </a:t>
            </a:r>
            <a:endParaRPr lang="en-US" dirty="0">
              <a:solidFill>
                <a:schemeClr val="accent5"/>
              </a:solidFill>
              <a:effectLst/>
              <a:ea typeface="MS Mincho"/>
            </a:endParaRPr>
          </a:p>
        </p:txBody>
      </p:sp>
      <p:sp>
        <p:nvSpPr>
          <p:cNvPr id="28" name="Text Box 25"/>
          <p:cNvSpPr txBox="1"/>
          <p:nvPr/>
        </p:nvSpPr>
        <p:spPr>
          <a:xfrm>
            <a:off x="301708" y="763320"/>
            <a:ext cx="1531785" cy="367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000000"/>
                </a:solidFill>
                <a:effectLst/>
                <a:ea typeface="MS Mincho"/>
                <a:cs typeface="Times New Roman"/>
              </a:rPr>
              <a:t>+200%</a:t>
            </a:r>
            <a:endParaRPr lang="en-US" sz="2400" dirty="0">
              <a:solidFill>
                <a:srgbClr val="000000"/>
              </a:solidFill>
              <a:effectLst/>
              <a:ea typeface="MS Mincho"/>
            </a:endParaRPr>
          </a:p>
        </p:txBody>
      </p:sp>
      <p:sp>
        <p:nvSpPr>
          <p:cNvPr id="29" name="Text Box 26"/>
          <p:cNvSpPr txBox="1"/>
          <p:nvPr/>
        </p:nvSpPr>
        <p:spPr>
          <a:xfrm>
            <a:off x="0" y="5362725"/>
            <a:ext cx="2143320" cy="50750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 smtClean="0">
                <a:solidFill>
                  <a:srgbClr val="000000"/>
                </a:solidFill>
                <a:effectLst/>
                <a:ea typeface="MS Mincho"/>
                <a:cs typeface="Times New Roman"/>
              </a:rPr>
              <a:t>-60</a:t>
            </a:r>
            <a:r>
              <a:rPr lang="en-US" sz="2400" b="1" kern="1200" dirty="0">
                <a:solidFill>
                  <a:srgbClr val="000000"/>
                </a:solidFill>
                <a:effectLst/>
                <a:ea typeface="MS Mincho"/>
                <a:cs typeface="Times New Roman"/>
              </a:rPr>
              <a:t>%</a:t>
            </a:r>
            <a:endParaRPr lang="en-US" sz="2400" dirty="0">
              <a:solidFill>
                <a:srgbClr val="000000"/>
              </a:solidFill>
              <a:effectLst/>
              <a:ea typeface="MS Mincho"/>
            </a:endParaRPr>
          </a:p>
        </p:txBody>
      </p:sp>
      <p:sp>
        <p:nvSpPr>
          <p:cNvPr id="30" name="Text Box 17"/>
          <p:cNvSpPr txBox="1"/>
          <p:nvPr/>
        </p:nvSpPr>
        <p:spPr>
          <a:xfrm>
            <a:off x="0" y="3307221"/>
            <a:ext cx="2394551" cy="5889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ea typeface="MS Mincho"/>
                <a:cs typeface="Times New Roman"/>
              </a:rPr>
              <a:t>2050 Baseline Energy Consumption</a:t>
            </a:r>
            <a:endParaRPr lang="en-US" sz="2000" dirty="0">
              <a:solidFill>
                <a:srgbClr val="000000"/>
              </a:solidFill>
              <a:effectLst/>
              <a:ea typeface="MS Mincho"/>
            </a:endParaRPr>
          </a:p>
        </p:txBody>
      </p:sp>
      <p:pic>
        <p:nvPicPr>
          <p:cNvPr id="23" name="Content Placeholder 3" descr="Figure 10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3418011" y="774441"/>
            <a:ext cx="5155125" cy="2673536"/>
          </a:xfrm>
          <a:prstGeom prst="rect">
            <a:avLst/>
          </a:prstGeom>
          <a:ln>
            <a:noFill/>
          </a:ln>
        </p:spPr>
      </p:pic>
      <p:pic>
        <p:nvPicPr>
          <p:cNvPr id="31" name="Content Placeholder 3" descr="Figure 1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11" y="3601702"/>
            <a:ext cx="5169881" cy="2709193"/>
          </a:xfrm>
          <a:prstGeom prst="rect">
            <a:avLst/>
          </a:prstGeom>
          <a:ln>
            <a:noFill/>
          </a:ln>
        </p:spPr>
      </p:pic>
      <p:sp>
        <p:nvSpPr>
          <p:cNvPr id="2" name="Right Arrow 1"/>
          <p:cNvSpPr/>
          <p:nvPr/>
        </p:nvSpPr>
        <p:spPr>
          <a:xfrm>
            <a:off x="2871019" y="1406435"/>
            <a:ext cx="442452" cy="130726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868395" y="4226701"/>
            <a:ext cx="442452" cy="1307268"/>
          </a:xfrm>
          <a:prstGeom prst="rightArrow">
            <a:avLst/>
          </a:prstGeom>
          <a:solidFill>
            <a:srgbClr val="92D050"/>
          </a:solidFill>
          <a:ln>
            <a:solidFill>
              <a:srgbClr val="5285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80661" y="1553960"/>
            <a:ext cx="2756791" cy="439762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 Narrow"/>
              </a:rPr>
              <a:t>Upper Bound Scenario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2004" y="4126720"/>
            <a:ext cx="2756791" cy="439762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1" u="none" strike="noStrike" kern="1200" cap="none" spc="0" normalizeH="0" baseline="0" noProof="0" dirty="0" smtClean="0">
                <a:ln>
                  <a:noFill/>
                </a:ln>
                <a:solidFill>
                  <a:srgbClr val="00853F"/>
                </a:solidFill>
                <a:effectLst/>
                <a:uLnTx/>
                <a:uFillTx/>
                <a:ea typeface="+mn-ea"/>
                <a:cs typeface="Arial Narrow"/>
              </a:rPr>
              <a:t>Lower Bound Scenario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6017" y="6312693"/>
            <a:ext cx="8364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i="1" u="sng" dirty="0" smtClean="0">
                <a:solidFill>
                  <a:srgbClr val="282B2E"/>
                </a:solidFill>
              </a:rPr>
              <a:t>Source</a:t>
            </a:r>
            <a:r>
              <a:rPr lang="en-US" sz="1600" i="1" dirty="0" smtClean="0">
                <a:solidFill>
                  <a:srgbClr val="282B2E"/>
                </a:solidFill>
              </a:rPr>
              <a:t>: </a:t>
            </a:r>
            <a:r>
              <a:rPr lang="en-US" sz="1600" dirty="0" smtClean="0">
                <a:solidFill>
                  <a:srgbClr val="282B2E"/>
                </a:solidFill>
              </a:rPr>
              <a:t>Joint study </a:t>
            </a:r>
            <a:r>
              <a:rPr lang="en-US" sz="1600" dirty="0">
                <a:solidFill>
                  <a:srgbClr val="282B2E"/>
                </a:solidFill>
              </a:rPr>
              <a:t>by NREL, ANL, and </a:t>
            </a:r>
            <a:r>
              <a:rPr lang="en-US" sz="1600" dirty="0" smtClean="0">
                <a:solidFill>
                  <a:srgbClr val="282B2E"/>
                </a:solidFill>
              </a:rPr>
              <a:t>ORNL</a:t>
            </a:r>
            <a:endParaRPr lang="en-US" sz="1600" dirty="0">
              <a:solidFill>
                <a:srgbClr val="282B2E"/>
              </a:solidFill>
            </a:endParaRPr>
          </a:p>
          <a:p>
            <a:pPr lvl="1"/>
            <a:r>
              <a:rPr lang="en-US" sz="1200" i="1" dirty="0" smtClean="0">
                <a:solidFill>
                  <a:srgbClr val="282B2E"/>
                </a:solidFill>
              </a:rPr>
              <a:t>	       http://www.nrel.gov/docs/fy17osti/67216.pdf</a:t>
            </a:r>
            <a:endParaRPr lang="en-US" sz="1200" i="1" dirty="0">
              <a:solidFill>
                <a:srgbClr val="282B2E"/>
              </a:solidFill>
            </a:endParaRPr>
          </a:p>
        </p:txBody>
      </p:sp>
      <p:pic>
        <p:nvPicPr>
          <p:cNvPr id="18" name="Picture 17" descr="eere_logo_horiz_PM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3412" y="796343"/>
            <a:ext cx="5138821" cy="17619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7" name="Content Placeholder 1"/>
          <p:cNvSpPr txBox="1">
            <a:spLocks/>
          </p:cNvSpPr>
          <p:nvPr/>
        </p:nvSpPr>
        <p:spPr>
          <a:xfrm>
            <a:off x="4270249" y="2550251"/>
            <a:ext cx="4665030" cy="3502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457146" rtl="0" eaLnBrk="1" latinLnBrk="0" hangingPunct="1">
              <a:spcBef>
                <a:spcPts val="1200"/>
              </a:spcBef>
              <a:buClr>
                <a:schemeClr val="accent4"/>
              </a:buClr>
              <a:buSzPct val="100000"/>
              <a:buFont typeface="Wingdings" pitchFamily="2" charset="2"/>
              <a:buChar char="§"/>
              <a:tabLst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60375" indent="-168275" algn="l" defTabSz="457146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639763" indent="-114300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868363" indent="-173038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096963" indent="-169863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30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en-US" sz="2000" b="1" i="1" dirty="0" smtClean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b="1" i="1" dirty="0" smtClean="0">
                <a:solidFill>
                  <a:schemeClr val="bg1"/>
                </a:solidFill>
              </a:rPr>
              <a:t>Multi-Year, Multi-Lab Effort (3 years, 5 labs)</a:t>
            </a:r>
            <a:endParaRPr lang="en-US" sz="2000" b="1" i="1" dirty="0">
              <a:solidFill>
                <a:schemeClr val="bg1"/>
              </a:solidFill>
            </a:endParaRPr>
          </a:p>
          <a:p>
            <a:pPr marL="287338" indent="-169863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Energy implications of connectivity &amp; automation</a:t>
            </a:r>
          </a:p>
          <a:p>
            <a:pPr marL="287338" indent="-169863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Multi-modal </a:t>
            </a:r>
            <a:r>
              <a:rPr lang="en-US" sz="1600" dirty="0">
                <a:solidFill>
                  <a:schemeClr val="bg1"/>
                </a:solidFill>
              </a:rPr>
              <a:t>transport of people and goods</a:t>
            </a:r>
          </a:p>
          <a:p>
            <a:pPr marL="287338" indent="-169863">
              <a:buClr>
                <a:schemeClr val="accent6"/>
              </a:buClr>
            </a:pPr>
            <a:r>
              <a:rPr lang="en-US" sz="1600" dirty="0">
                <a:solidFill>
                  <a:schemeClr val="bg1"/>
                </a:solidFill>
              </a:rPr>
              <a:t>City-scale urban mobility models for </a:t>
            </a:r>
            <a:r>
              <a:rPr lang="en-US" sz="1600" dirty="0" smtClean="0">
                <a:solidFill>
                  <a:schemeClr val="bg1"/>
                </a:solidFill>
              </a:rPr>
              <a:t>planning</a:t>
            </a:r>
          </a:p>
          <a:p>
            <a:pPr marL="287338" indent="-169863">
              <a:buClr>
                <a:schemeClr val="accent6"/>
              </a:buClr>
            </a:pPr>
            <a:r>
              <a:rPr lang="en-US" sz="1600" dirty="0" smtClean="0">
                <a:solidFill>
                  <a:schemeClr val="bg1"/>
                </a:solidFill>
              </a:rPr>
              <a:t>Informed fueling infrastructure </a:t>
            </a:r>
            <a:r>
              <a:rPr lang="en-US" sz="1600" dirty="0">
                <a:solidFill>
                  <a:schemeClr val="bg1"/>
                </a:solidFill>
              </a:rPr>
              <a:t>investments</a:t>
            </a:r>
          </a:p>
          <a:p>
            <a:pPr marL="287338" indent="-169863">
              <a:buClr>
                <a:schemeClr val="accent6"/>
              </a:buClr>
            </a:pPr>
            <a:r>
              <a:rPr lang="en-US" sz="1600" dirty="0">
                <a:solidFill>
                  <a:schemeClr val="bg1"/>
                </a:solidFill>
              </a:rPr>
              <a:t>Understanding consumer mobility decisions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272" y="680484"/>
            <a:ext cx="6316702" cy="53134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449" y="0"/>
            <a:ext cx="8229600" cy="914400"/>
          </a:xfrm>
        </p:spPr>
        <p:txBody>
          <a:bodyPr/>
          <a:lstStyle/>
          <a:p>
            <a:r>
              <a:rPr lang="en-US" dirty="0" smtClean="0"/>
              <a:t>SMART MOBILITY LABORATORY CONSORTIUM</a:t>
            </a:r>
            <a:endParaRPr lang="en-US" dirty="0"/>
          </a:p>
        </p:txBody>
      </p:sp>
      <p:pic>
        <p:nvPicPr>
          <p:cNvPr id="6" name="Picture 5" descr="eere_logo_horiz_PM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1437AAEB7F271E7AAABD026116C21743BFF9DA6F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87"/>
            <a:ext cx="598311" cy="59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90" y="2228306"/>
            <a:ext cx="3948123" cy="14895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CONNECTED &amp; AUTOMATED VEHICLES (CAVs)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24692" y="5190363"/>
            <a:ext cx="4476517" cy="107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47A40"/>
                </a:solidFill>
                <a:ea typeface="ＭＳ Ｐゴシック" pitchFamily="-106" charset="-128"/>
              </a:rPr>
              <a:t>Designing for the nexus of </a:t>
            </a:r>
            <a:r>
              <a:rPr lang="en-US" sz="2400" b="1" dirty="0" smtClean="0">
                <a:solidFill>
                  <a:srgbClr val="047A40"/>
                </a:solidFill>
                <a:ea typeface="ＭＳ Ｐゴシック" pitchFamily="-106" charset="-128"/>
              </a:rPr>
              <a:t>safety</a:t>
            </a:r>
            <a:r>
              <a:rPr lang="en-US" sz="2400" b="1" dirty="0">
                <a:solidFill>
                  <a:srgbClr val="047A40"/>
                </a:solidFill>
                <a:ea typeface="ＭＳ Ｐゴシック" pitchFamily="-106" charset="-128"/>
              </a:rPr>
              <a:t>, energy, and mobility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4189" y="784860"/>
            <a:ext cx="3948124" cy="1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90" y="3746464"/>
            <a:ext cx="3948123" cy="2170613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4692" y="1002522"/>
            <a:ext cx="4566158" cy="49509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457146" rtl="0" eaLnBrk="1" latinLnBrk="0" hangingPunct="1">
              <a:spcBef>
                <a:spcPts val="1200"/>
              </a:spcBef>
              <a:buClr>
                <a:schemeClr val="accent4"/>
              </a:buClr>
              <a:buSzPct val="100000"/>
              <a:buFont typeface="Wingdings" pitchFamily="2" charset="2"/>
              <a:buChar char="§"/>
              <a:tabLst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60375" indent="-168275" algn="l" defTabSz="457146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639763" indent="-114300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868363" indent="-173038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096963" indent="-169863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30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marR="0" lvl="0" indent="0" algn="l" defTabSz="4571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7900"/>
              </a:buClr>
              <a:buSzPct val="10000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 Research Questions: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energy, technology, and usage implications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connected &amp; autonomous technologies?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" pitchFamily="2" charset="2"/>
              <a:buChar char="§"/>
              <a:tabLst/>
              <a:defRPr/>
            </a:pPr>
            <a:endParaRPr lang="en-US" sz="2000" baseline="0" dirty="0">
              <a:solidFill>
                <a:srgbClr val="000000"/>
              </a:solidFill>
              <a:latin typeface="Arial"/>
            </a:endParaRP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How will these systems operate in the real world?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" pitchFamily="2" charset="2"/>
              <a:buChar char="§"/>
              <a:tabLst/>
              <a:defRPr/>
            </a:pPr>
            <a:endParaRPr lang="en-US" sz="2000" baseline="0" dirty="0">
              <a:solidFill>
                <a:srgbClr val="000000"/>
              </a:solidFill>
              <a:latin typeface="Arial"/>
            </a:endParaRP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 the critical levers to promote “eco-CAV” solutions?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9709" r="3166" b="8347"/>
          <a:stretch/>
        </p:blipFill>
        <p:spPr bwMode="auto">
          <a:xfrm>
            <a:off x="7243055" y="87325"/>
            <a:ext cx="1475277" cy="505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eere_logo_horiz_PM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7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68F9847C2313B8F4DB33197CBF0A1E890088B721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30" y="33867"/>
            <a:ext cx="608264" cy="59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MOBILITY DECISION SCIENCE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41297" y="5094274"/>
            <a:ext cx="4917606" cy="1085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1A7E1"/>
                </a:solidFill>
                <a:ea typeface="ＭＳ Ｐゴシック" pitchFamily="-106" charset="-128"/>
              </a:rPr>
              <a:t>Technology and policy </a:t>
            </a:r>
            <a:r>
              <a:rPr lang="en-US" sz="2400" b="1" dirty="0">
                <a:solidFill>
                  <a:srgbClr val="01A7E1"/>
                </a:solidFill>
                <a:ea typeface="ＭＳ Ｐゴシック" pitchFamily="-106" charset="-128"/>
              </a:rPr>
              <a:t>that anticipate </a:t>
            </a:r>
            <a:r>
              <a:rPr lang="en-US" sz="2400" b="1" dirty="0" smtClean="0">
                <a:solidFill>
                  <a:srgbClr val="01A7E1"/>
                </a:solidFill>
                <a:ea typeface="ＭＳ Ｐゴシック" pitchFamily="-106" charset="-128"/>
              </a:rPr>
              <a:t>how </a:t>
            </a:r>
            <a:r>
              <a:rPr lang="en-US" sz="2400" b="1" dirty="0">
                <a:solidFill>
                  <a:srgbClr val="01A7E1"/>
                </a:solidFill>
                <a:ea typeface="ＭＳ Ｐゴシック" pitchFamily="-106" charset="-128"/>
              </a:rPr>
              <a:t>decisions are </a:t>
            </a:r>
            <a:r>
              <a:rPr lang="en-US" sz="2400" b="1" dirty="0" smtClean="0">
                <a:solidFill>
                  <a:srgbClr val="01A7E1"/>
                </a:solidFill>
                <a:ea typeface="ＭＳ Ｐゴシック" pitchFamily="-106" charset="-128"/>
              </a:rPr>
              <a:t>made </a:t>
            </a:r>
            <a:endParaRPr lang="en-US" sz="2400" b="1" dirty="0">
              <a:solidFill>
                <a:srgbClr val="01A7E1"/>
              </a:solidFill>
              <a:ea typeface="ＭＳ Ｐゴシック" pitchFamily="-106" charset="-128"/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200357" y="909543"/>
            <a:ext cx="4668402" cy="4518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457146" rtl="0" eaLnBrk="1" latinLnBrk="0" hangingPunct="1">
              <a:spcBef>
                <a:spcPts val="1200"/>
              </a:spcBef>
              <a:buClr>
                <a:schemeClr val="accent4"/>
              </a:buClr>
              <a:buSzPct val="100000"/>
              <a:buFont typeface="Wingdings" pitchFamily="2" charset="2"/>
              <a:buChar char="§"/>
              <a:tabLst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60375" indent="-168275" algn="l" defTabSz="457146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639763" indent="-114300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868363" indent="-173038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−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096963" indent="-169863" algn="l" defTabSz="457146" rtl="0" eaLnBrk="1" latinLnBrk="0" hangingPunct="1">
              <a:spcBef>
                <a:spcPts val="30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30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45714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marR="0" lvl="0" indent="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7900"/>
              </a:buClr>
              <a:buSzPct val="10000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Critical Research Questions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are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 transportation energy impacts of potential lifestyle trajectories?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Wingdings" pitchFamily="2" charset="2"/>
              <a:buChar char="§"/>
              <a:tabLst/>
              <a:defRPr/>
            </a:pPr>
            <a:endParaRPr lang="en-US" sz="1600" baseline="0" dirty="0">
              <a:solidFill>
                <a:srgbClr val="000000"/>
              </a:solidFill>
              <a:latin typeface="Arial"/>
            </a:endParaRP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How do consumers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and companies make travel decisions in the short / medium / long-term?</a:t>
            </a: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Wingdings" pitchFamily="2" charset="2"/>
              <a:buChar char="§"/>
              <a:tabLst/>
              <a:defRPr/>
            </a:pPr>
            <a:endParaRPr lang="en-US" sz="2000" dirty="0">
              <a:solidFill>
                <a:srgbClr val="000000"/>
              </a:solidFill>
              <a:latin typeface="Arial"/>
            </a:endParaRPr>
          </a:p>
          <a:p>
            <a:pPr marL="228600" marR="0" lvl="0" indent="-228600" algn="l" defTabSz="45714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What mechanisms are available to influence consumer decisions?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017426" y="1295792"/>
            <a:ext cx="3233488" cy="3236172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bg2">
                <a:lumMod val="50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484277" y="933537"/>
            <a:ext cx="1376058" cy="1376058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 cmpd="sng">
            <a:solidFill>
              <a:schemeClr val="tx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TextBox 27"/>
          <p:cNvSpPr txBox="1"/>
          <p:nvPr/>
        </p:nvSpPr>
        <p:spPr>
          <a:xfrm>
            <a:off x="4720091" y="2446573"/>
            <a:ext cx="891590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spAutoFit/>
          </a:bodyPr>
          <a:lstStyle/>
          <a:p>
            <a:pPr algn="r">
              <a:spcBef>
                <a:spcPct val="20000"/>
              </a:spcBef>
            </a:pPr>
            <a:r>
              <a:rPr lang="en-US" sz="1600" b="1" dirty="0">
                <a:latin typeface="+mj-lt"/>
                <a:cs typeface="Arial Narrow"/>
              </a:rPr>
              <a:t>Driving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34841" y="5094274"/>
            <a:ext cx="1018227" cy="338554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 anchorCtr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b="1" dirty="0">
                <a:latin typeface="+mj-lt"/>
                <a:cs typeface="Arial Narrow"/>
              </a:rPr>
              <a:t>Lifestyle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74326" y="2361836"/>
            <a:ext cx="25624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+mj-lt"/>
              </a:rPr>
              <a:t>Transportation System Decision Points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151" y="4656255"/>
            <a:ext cx="1239008" cy="64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275" y="3780024"/>
            <a:ext cx="1316905" cy="1308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TextBox 32"/>
          <p:cNvSpPr txBox="1"/>
          <p:nvPr/>
        </p:nvSpPr>
        <p:spPr>
          <a:xfrm>
            <a:off x="7635075" y="2446573"/>
            <a:ext cx="777649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 anchorCtr="0">
            <a:spAutoFit/>
          </a:bodyPr>
          <a:lstStyle/>
          <a:p>
            <a:pPr algn="r">
              <a:spcBef>
                <a:spcPct val="20000"/>
              </a:spcBef>
            </a:pPr>
            <a:r>
              <a:rPr lang="en-US" sz="1600" b="1" dirty="0">
                <a:latin typeface="+mj-lt"/>
                <a:cs typeface="Arial Narrow"/>
              </a:rPr>
              <a:t>Travel</a:t>
            </a:r>
          </a:p>
        </p:txBody>
      </p:sp>
      <p:pic>
        <p:nvPicPr>
          <p:cNvPr id="34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1576" y="2184535"/>
            <a:ext cx="805183" cy="866259"/>
          </a:xfrm>
          <a:prstGeom prst="roundRect">
            <a:avLst>
              <a:gd name="adj" fmla="val 7032"/>
            </a:avLst>
          </a:prstGeom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Oval 34"/>
          <p:cNvSpPr/>
          <p:nvPr/>
        </p:nvSpPr>
        <p:spPr>
          <a:xfrm>
            <a:off x="7540892" y="994919"/>
            <a:ext cx="1366917" cy="1366917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9709" r="3166" b="8347"/>
          <a:stretch/>
        </p:blipFill>
        <p:spPr bwMode="auto">
          <a:xfrm>
            <a:off x="7243055" y="87325"/>
            <a:ext cx="1475277" cy="505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eere_logo_horiz_PM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25" y="6437453"/>
            <a:ext cx="2067783" cy="3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ergySaving Cover Master">
  <a:themeElements>
    <a:clrScheme name="EERE 2012-2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425D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nergySaving Inside">
  <a:themeElements>
    <a:clrScheme name="EERE 2012-2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425D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EnergySaving Inside">
  <a:themeElements>
    <a:clrScheme name="EERE 2012-2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425D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EnergySaving Inside">
  <a:themeElements>
    <a:clrScheme name="EERE 2012-2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425D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3_EnergySaving Inside">
  <a:themeElements>
    <a:clrScheme name="EERE 2012-2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425D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4_EnergySaving Inside">
  <a:themeElements>
    <a:clrScheme name="EERE 2012-2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425D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15394</TotalTime>
  <Words>2402</Words>
  <Application>Microsoft Office PowerPoint</Application>
  <PresentationFormat>On-screen Show (4:3)</PresentationFormat>
  <Paragraphs>367</Paragraphs>
  <Slides>32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MS Mincho</vt:lpstr>
      <vt:lpstr>ＭＳ Ｐゴシック</vt:lpstr>
      <vt:lpstr>ＭＳ Ｐゴシック</vt:lpstr>
      <vt:lpstr>Arial</vt:lpstr>
      <vt:lpstr>Arial Narrow</vt:lpstr>
      <vt:lpstr>Calibri</vt:lpstr>
      <vt:lpstr>Calibri Light</vt:lpstr>
      <vt:lpstr>Franklin Gothic Book</vt:lpstr>
      <vt:lpstr>Symbol</vt:lpstr>
      <vt:lpstr>Times New Roman</vt:lpstr>
      <vt:lpstr>Wingdings</vt:lpstr>
      <vt:lpstr>EnergySaving Cover Master</vt:lpstr>
      <vt:lpstr>EnergySaving Inside</vt:lpstr>
      <vt:lpstr>Custom Design</vt:lpstr>
      <vt:lpstr>1_Custom Design</vt:lpstr>
      <vt:lpstr>1_EnergySaving Inside</vt:lpstr>
      <vt:lpstr>2_EnergySaving Inside</vt:lpstr>
      <vt:lpstr>3_EnergySaving Inside</vt:lpstr>
      <vt:lpstr>4_EnergySaving Inside</vt:lpstr>
      <vt:lpstr>presentation_4x3</vt:lpstr>
      <vt:lpstr>Bitmap Image</vt:lpstr>
      <vt:lpstr>SMART Mobility in a Changing ECOSYSTEM</vt:lpstr>
      <vt:lpstr>CONVERGING TRENDS ARE SHAPING MOBILITY</vt:lpstr>
      <vt:lpstr>DAILY HEADLINES – SURPRISING PARTNERS and ENTRANTS</vt:lpstr>
      <vt:lpstr>TRENDS ARE CAUSING A FUNDAMENTAL DISRUPTION</vt:lpstr>
      <vt:lpstr>FUNDAMENTAL DISRUPTION IN TRANSPORTATION</vt:lpstr>
      <vt:lpstr>FUNDAMENTAL DISRUPTION, DRAMATIC ENERGY IMPACTS</vt:lpstr>
      <vt:lpstr>SMART MOBILITY LABORATORY CONSORTIUM</vt:lpstr>
      <vt:lpstr>CONNECTED &amp; AUTOMATED VEHICLES (CAVs)</vt:lpstr>
      <vt:lpstr>MOBILITY DECISION SCIENCE</vt:lpstr>
      <vt:lpstr>URBAN SCIENCE</vt:lpstr>
      <vt:lpstr>ADVANCED FUELING INFRASTRUCTURE</vt:lpstr>
      <vt:lpstr>MULTI-MODAL TRANSPORTATION</vt:lpstr>
      <vt:lpstr>Examples of a Few High Level Accomplishments</vt:lpstr>
      <vt:lpstr>ACCOMPLISHMENT: Advanced Control of CAVs (EEMS016)</vt:lpstr>
      <vt:lpstr>ACCOMPLISHMENT: Regional CAVs Energy Use (EEMS017)</vt:lpstr>
      <vt:lpstr>ACCOMPLISHMENT: WholeTraveler Behavior Study (EEMS023)</vt:lpstr>
      <vt:lpstr>ACCOMPLISHMENT: Emulated Car-Sharing Demand (EEMS012)</vt:lpstr>
      <vt:lpstr>ACCOMPLISHMENT: Quantified Platooning Potential (EEMS025)</vt:lpstr>
      <vt:lpstr>STAKEHOLDER ENGAGEMENT:  TRANSFORMING MOBILITY ECOSYSTEM</vt:lpstr>
      <vt:lpstr>UMBRELLA - ENERGY EFFICIENT MOBILITY SYSTEMS (EEMS)</vt:lpstr>
      <vt:lpstr>MEMORANDUM OF UNDERSTANDING WITH DOT</vt:lpstr>
      <vt:lpstr>DOT AND LESSONS LEARNED:  SMART CITY APPLICANTS</vt:lpstr>
      <vt:lpstr>DOT MOBILITY ON DEMAND SANDBOX – User Centric Philosophy</vt:lpstr>
      <vt:lpstr>LIVING LABS:  Columbus, Austin, Denver, Detroit, Chicago, San Francisco, Atlanta … </vt:lpstr>
      <vt:lpstr>CONCLUSION</vt:lpstr>
      <vt:lpstr>Supplemental</vt:lpstr>
      <vt:lpstr>Beyond Congestion Impacts</vt:lpstr>
      <vt:lpstr>PowerPoint Presentation</vt:lpstr>
      <vt:lpstr>SMART MOBILITY LAB CONSORTIUM</vt:lpstr>
      <vt:lpstr>HPC / BIG DATA ANALYTICS</vt:lpstr>
      <vt:lpstr>ADVANCED R&amp;D PROJECTS</vt:lpstr>
      <vt:lpstr>Goldilocks Problem – And Social Sciences</vt:lpstr>
    </vt:vector>
  </TitlesOfParts>
  <Company>National Renewable Energy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Chase</dc:creator>
  <cp:lastModifiedBy>Loper, John</cp:lastModifiedBy>
  <cp:revision>947</cp:revision>
  <cp:lastPrinted>2017-10-04T18:08:15Z</cp:lastPrinted>
  <dcterms:created xsi:type="dcterms:W3CDTF">2012-07-05T17:00:50Z</dcterms:created>
  <dcterms:modified xsi:type="dcterms:W3CDTF">2017-10-12T13:25:46Z</dcterms:modified>
</cp:coreProperties>
</file>